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8" embedTrueTypeFonts="1">
  <p:sldMasterIdLst>
    <p:sldMasterId id="2147483648" r:id="rId1"/>
  </p:sldMasterIdLst>
  <p:notesMasterIdLst>
    <p:notesMasterId r:id="rId7"/>
  </p:notesMasterIdLst>
  <p:handoutMasterIdLst>
    <p:handoutMasterId r:id="rId64"/>
  </p:handoutMasterIdLst>
  <p:sldIdLst>
    <p:sldId id="256" r:id="rId3"/>
    <p:sldId id="258" r:id="rId4"/>
    <p:sldId id="257" r:id="rId5"/>
    <p:sldId id="259" r:id="rId6"/>
    <p:sldId id="409" r:id="rId8"/>
    <p:sldId id="410" r:id="rId9"/>
    <p:sldId id="357" r:id="rId10"/>
    <p:sldId id="432" r:id="rId11"/>
    <p:sldId id="433" r:id="rId12"/>
    <p:sldId id="435" r:id="rId13"/>
    <p:sldId id="436" r:id="rId14"/>
    <p:sldId id="437" r:id="rId15"/>
    <p:sldId id="438" r:id="rId16"/>
    <p:sldId id="439" r:id="rId17"/>
    <p:sldId id="440" r:id="rId18"/>
    <p:sldId id="358" r:id="rId19"/>
    <p:sldId id="434" r:id="rId20"/>
    <p:sldId id="367" r:id="rId21"/>
    <p:sldId id="441" r:id="rId22"/>
    <p:sldId id="442" r:id="rId23"/>
    <p:sldId id="443" r:id="rId24"/>
    <p:sldId id="444" r:id="rId25"/>
    <p:sldId id="424" r:id="rId26"/>
    <p:sldId id="445" r:id="rId27"/>
    <p:sldId id="446" r:id="rId28"/>
    <p:sldId id="425" r:id="rId29"/>
    <p:sldId id="447" r:id="rId30"/>
    <p:sldId id="448" r:id="rId31"/>
    <p:sldId id="449" r:id="rId32"/>
    <p:sldId id="456" r:id="rId33"/>
    <p:sldId id="458" r:id="rId34"/>
    <p:sldId id="459" r:id="rId35"/>
    <p:sldId id="460" r:id="rId36"/>
    <p:sldId id="461" r:id="rId37"/>
    <p:sldId id="462" r:id="rId38"/>
    <p:sldId id="463" r:id="rId39"/>
    <p:sldId id="464" r:id="rId40"/>
    <p:sldId id="466" r:id="rId41"/>
    <p:sldId id="467" r:id="rId42"/>
    <p:sldId id="468" r:id="rId43"/>
    <p:sldId id="469" r:id="rId44"/>
    <p:sldId id="470" r:id="rId45"/>
    <p:sldId id="471" r:id="rId46"/>
    <p:sldId id="472" r:id="rId47"/>
    <p:sldId id="473" r:id="rId48"/>
    <p:sldId id="474" r:id="rId49"/>
    <p:sldId id="478" r:id="rId50"/>
    <p:sldId id="479" r:id="rId51"/>
    <p:sldId id="481" r:id="rId52"/>
    <p:sldId id="482" r:id="rId53"/>
    <p:sldId id="483" r:id="rId54"/>
    <p:sldId id="484" r:id="rId55"/>
    <p:sldId id="486" r:id="rId56"/>
    <p:sldId id="487" r:id="rId57"/>
    <p:sldId id="488" r:id="rId58"/>
    <p:sldId id="489" r:id="rId59"/>
    <p:sldId id="490" r:id="rId60"/>
    <p:sldId id="492" r:id="rId61"/>
    <p:sldId id="493" r:id="rId62"/>
    <p:sldId id="278" r:id="rId63"/>
  </p:sldIdLst>
  <p:sldSz cx="9144000" cy="5719445"/>
  <p:notesSz cx="6858000" cy="9144000"/>
  <p:embeddedFontLst>
    <p:embeddedFont>
      <p:font typeface="汉仪雅酷黑简" panose="00020600040101010101" charset="-122"/>
      <p:regular r:id="rId68"/>
    </p:embeddedFont>
    <p:embeddedFont>
      <p:font typeface="汉仪雅酷黑 65W" panose="020B0604020202020204" charset="-122"/>
      <p:regular r:id="rId69"/>
    </p:embeddedFont>
    <p:embeddedFont>
      <p:font typeface="汉仪力量黑简" panose="00020600040101010101" charset="-122"/>
      <p:regular r:id="rId70"/>
    </p:embeddedFont>
    <p:embeddedFont>
      <p:font typeface="Calibri" panose="020F0502020204030204" charset="0"/>
      <p:regular r:id="rId71"/>
      <p:bold r:id="rId72"/>
      <p:italic r:id="rId73"/>
      <p:boldItalic r:id="rId74"/>
    </p:embeddedFont>
    <p:embeddedFont>
      <p:font typeface="微软雅黑" panose="020B0503020204020204" charset="-122"/>
      <p:regular r:id="rId75"/>
    </p:embeddedFont>
    <p:embeddedFont>
      <p:font typeface="黑体" panose="02010609060101010101" charset="-122"/>
      <p:regular r:id="rId76"/>
    </p:embeddedFont>
  </p:embeddedFontLst>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34" d="100"/>
          <a:sy n="134" d="100"/>
        </p:scale>
        <p:origin x="93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272.xml"/><Relationship Id="rId76" Type="http://schemas.openxmlformats.org/officeDocument/2006/relationships/font" Target="fonts/font9.fntdata"/><Relationship Id="rId75" Type="http://schemas.openxmlformats.org/officeDocument/2006/relationships/font" Target="fonts/font8.fntdata"/><Relationship Id="rId74" Type="http://schemas.openxmlformats.org/officeDocument/2006/relationships/font" Target="fonts/font7.fntdata"/><Relationship Id="rId73" Type="http://schemas.openxmlformats.org/officeDocument/2006/relationships/font" Target="fonts/font6.fntdata"/><Relationship Id="rId72" Type="http://schemas.openxmlformats.org/officeDocument/2006/relationships/font" Target="fonts/font5.fntdata"/><Relationship Id="rId71" Type="http://schemas.openxmlformats.org/officeDocument/2006/relationships/font" Target="fonts/font4.fntdata"/><Relationship Id="rId70" Type="http://schemas.openxmlformats.org/officeDocument/2006/relationships/font" Target="fonts/font3.fntdata"/><Relationship Id="rId7" Type="http://schemas.openxmlformats.org/officeDocument/2006/relationships/notesMaster" Target="notesMasters/notesMaster1.xml"/><Relationship Id="rId69" Type="http://schemas.openxmlformats.org/officeDocument/2006/relationships/font" Target="fonts/font2.fntdata"/><Relationship Id="rId68" Type="http://schemas.openxmlformats.org/officeDocument/2006/relationships/font" Target="fonts/font1.fntdata"/><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tags" Target="../tags/tag2.xml"/><Relationship Id="rId4" Type="http://schemas.openxmlformats.org/officeDocument/2006/relationships/image" Target="../media/image3.png"/><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5.png"/><Relationship Id="rId3" Type="http://schemas.openxmlformats.org/officeDocument/2006/relationships/tags" Target="../tags/tag46.xml"/><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5.png"/><Relationship Id="rId3" Type="http://schemas.openxmlformats.org/officeDocument/2006/relationships/tags" Target="../tags/tag52.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image" Target="../media/image5.png"/><Relationship Id="rId3" Type="http://schemas.openxmlformats.org/officeDocument/2006/relationships/tags" Target="../tags/tag57.xml"/><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image" Target="../media/image8.png"/><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5.png"/><Relationship Id="rId3" Type="http://schemas.openxmlformats.org/officeDocument/2006/relationships/tags" Target="../tags/tag63.xml"/><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tags" Target="../tags/tag68.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media/image5.png"/><Relationship Id="rId3" Type="http://schemas.openxmlformats.org/officeDocument/2006/relationships/tags" Target="../tags/tag69.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image" Target="../media/image9.png"/><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image" Target="../media/image5.png"/><Relationship Id="rId3" Type="http://schemas.openxmlformats.org/officeDocument/2006/relationships/tags" Target="../tags/tag74.xml"/><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tags" Target="../tags/tag79.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tags" Target="../tags/tag80.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tags" Target="../tags/tag84.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5.png"/><Relationship Id="rId3" Type="http://schemas.openxmlformats.org/officeDocument/2006/relationships/tags" Target="../tags/tag89.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5.png"/><Relationship Id="rId3" Type="http://schemas.openxmlformats.org/officeDocument/2006/relationships/tags" Target="../tags/tag93.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slideLayout" Target="../slideLayouts/slideLayout1.xml"/><Relationship Id="rId14" Type="http://schemas.openxmlformats.org/officeDocument/2006/relationships/image" Target="../media/image5.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5.png"/><Relationship Id="rId3" Type="http://schemas.openxmlformats.org/officeDocument/2006/relationships/tags" Target="../tags/tag97.xml"/><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image" Target="../media/image10.png"/><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image" Target="../media/image5.png"/><Relationship Id="rId3" Type="http://schemas.openxmlformats.org/officeDocument/2006/relationships/tags" Target="../tags/tag101.xml"/><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tags" Target="../tags/tag106.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image" Target="../media/image11.png"/><Relationship Id="rId5" Type="http://schemas.openxmlformats.org/officeDocument/2006/relationships/tags" Target="../tags/tag108.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tags" Target="../tags/tag107.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image" Target="../media/image5.png"/><Relationship Id="rId3" Type="http://schemas.openxmlformats.org/officeDocument/2006/relationships/tags" Target="../tags/tag112.xml"/><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image" Target="../media/image5.png"/><Relationship Id="rId3" Type="http://schemas.openxmlformats.org/officeDocument/2006/relationships/tags" Target="../tags/tag117.xml"/><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image" Target="../media/image5.png"/><Relationship Id="rId3" Type="http://schemas.openxmlformats.org/officeDocument/2006/relationships/tags" Target="../tags/tag121.xml"/><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image" Target="../media/image5.png"/><Relationship Id="rId3" Type="http://schemas.openxmlformats.org/officeDocument/2006/relationships/tags" Target="../tags/tag125.xml"/><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tags" Target="../tags/tag130.xml"/><Relationship Id="rId3" Type="http://schemas.openxmlformats.org/officeDocument/2006/relationships/image" Target="../media/image5.png"/><Relationship Id="rId2" Type="http://schemas.openxmlformats.org/officeDocument/2006/relationships/tags" Target="../tags/tag129.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image" Target="../media/image4.png"/><Relationship Id="rId3" Type="http://schemas.openxmlformats.org/officeDocument/2006/relationships/image" Target="../media/image5.png"/><Relationship Id="rId2" Type="http://schemas.openxmlformats.org/officeDocument/2006/relationships/tags" Target="../tags/tag134.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image" Target="../media/image5.png"/><Relationship Id="rId3" Type="http://schemas.openxmlformats.org/officeDocument/2006/relationships/tags" Target="../tags/tag137.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image" Target="../media/image5.png"/><Relationship Id="rId4" Type="http://schemas.openxmlformats.org/officeDocument/2006/relationships/tags" Target="../tags/tag15.xml"/><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5.png"/><Relationship Id="rId3" Type="http://schemas.openxmlformats.org/officeDocument/2006/relationships/tags" Target="../tags/tag142.xml"/><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image" Target="../media/image5.png"/><Relationship Id="rId3" Type="http://schemas.openxmlformats.org/officeDocument/2006/relationships/tags" Target="../tags/tag146.xml"/><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tags" Target="../tags/tag152.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image" Target="../media/image5.png"/><Relationship Id="rId3" Type="http://schemas.openxmlformats.org/officeDocument/2006/relationships/tags" Target="../tags/tag153.xml"/><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image" Target="../media/image5.png"/><Relationship Id="rId3" Type="http://schemas.openxmlformats.org/officeDocument/2006/relationships/tags" Target="../tags/tag157.xml"/><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image" Target="../media/image5.png"/><Relationship Id="rId3" Type="http://schemas.openxmlformats.org/officeDocument/2006/relationships/tags" Target="../tags/tag161.xml"/><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image" Target="../media/image5.png"/><Relationship Id="rId3" Type="http://schemas.openxmlformats.org/officeDocument/2006/relationships/tags" Target="../tags/tag165.xml"/><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image" Target="../media/image5.png"/><Relationship Id="rId3" Type="http://schemas.openxmlformats.org/officeDocument/2006/relationships/tags" Target="../tags/tag169.xml"/><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image" Target="../media/image5.png"/><Relationship Id="rId3" Type="http://schemas.openxmlformats.org/officeDocument/2006/relationships/tags" Target="../tags/tag173.xml"/><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image" Target="../media/image5.png"/><Relationship Id="rId3" Type="http://schemas.openxmlformats.org/officeDocument/2006/relationships/tags" Target="../tags/tag177.xml"/><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image" Target="../media/image5.png"/><Relationship Id="rId3" Type="http://schemas.openxmlformats.org/officeDocument/2006/relationships/tags" Target="../tags/tag181.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image" Target="../media/image5.png"/><Relationship Id="rId3" Type="http://schemas.openxmlformats.org/officeDocument/2006/relationships/tags" Target="../tags/tag185.xml"/><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media/image5.png"/><Relationship Id="rId3" Type="http://schemas.openxmlformats.org/officeDocument/2006/relationships/tags" Target="../tags/tag188.xml"/><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image" Target="../media/image5.png"/><Relationship Id="rId3" Type="http://schemas.openxmlformats.org/officeDocument/2006/relationships/tags" Target="../tags/tag191.xml"/><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image" Target="../media/image5.png"/><Relationship Id="rId3" Type="http://schemas.openxmlformats.org/officeDocument/2006/relationships/tags" Target="../tags/tag194.xml"/><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image" Target="../media/image5.png"/><Relationship Id="rId3" Type="http://schemas.openxmlformats.org/officeDocument/2006/relationships/tags" Target="../tags/tag197.xml"/><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image" Target="../media/image5.png"/><Relationship Id="rId3" Type="http://schemas.openxmlformats.org/officeDocument/2006/relationships/tags" Target="../tags/tag200.xml"/><Relationship Id="rId2" Type="http://schemas.openxmlformats.org/officeDocument/2006/relationships/image" Target="../media/image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image" Target="../media/image5.png"/><Relationship Id="rId3" Type="http://schemas.openxmlformats.org/officeDocument/2006/relationships/tags" Target="../tags/tag203.xml"/><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image" Target="../media/image5.png"/><Relationship Id="rId3" Type="http://schemas.openxmlformats.org/officeDocument/2006/relationships/tags" Target="../tags/tag206.xml"/><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image" Target="../media/image5.png"/><Relationship Id="rId3" Type="http://schemas.openxmlformats.org/officeDocument/2006/relationships/tags" Target="../tags/tag209.xml"/><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15.xml"/><Relationship Id="rId6" Type="http://schemas.openxmlformats.org/officeDocument/2006/relationships/tags" Target="../tags/tag214.xml"/><Relationship Id="rId5" Type="http://schemas.openxmlformats.org/officeDocument/2006/relationships/tags" Target="../tags/tag213.xml"/><Relationship Id="rId4" Type="http://schemas.openxmlformats.org/officeDocument/2006/relationships/image" Target="../media/image5.png"/><Relationship Id="rId3" Type="http://schemas.openxmlformats.org/officeDocument/2006/relationships/tags" Target="../tags/tag21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image" Target="../media/image5.png"/><Relationship Id="rId3" Type="http://schemas.openxmlformats.org/officeDocument/2006/relationships/tags" Target="../tags/tag21.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image" Target="../media/image5.png"/><Relationship Id="rId3" Type="http://schemas.openxmlformats.org/officeDocument/2006/relationships/tags" Target="../tags/tag216.xml"/><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image" Target="../media/image5.png"/><Relationship Id="rId3" Type="http://schemas.openxmlformats.org/officeDocument/2006/relationships/tags" Target="../tags/tag219.xml"/><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image" Target="../media/image13.png"/><Relationship Id="rId7" Type="http://schemas.openxmlformats.org/officeDocument/2006/relationships/tags" Target="../tags/tag227.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image" Target="../media/image5.png"/><Relationship Id="rId2" Type="http://schemas.openxmlformats.org/officeDocument/2006/relationships/tags" Target="../tags/tag223.xml"/><Relationship Id="rId14" Type="http://schemas.openxmlformats.org/officeDocument/2006/relationships/slideLayout" Target="../slideLayouts/slideLayout1.xml"/><Relationship Id="rId13" Type="http://schemas.openxmlformats.org/officeDocument/2006/relationships/tags" Target="../tags/tag230.xml"/><Relationship Id="rId12" Type="http://schemas.openxmlformats.org/officeDocument/2006/relationships/tags" Target="../tags/tag229.xml"/><Relationship Id="rId11" Type="http://schemas.openxmlformats.org/officeDocument/2006/relationships/image" Target="../media/image4.png"/><Relationship Id="rId10" Type="http://schemas.openxmlformats.org/officeDocument/2006/relationships/image" Target="../media/image1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image" Target="../media/image5.png"/><Relationship Id="rId3" Type="http://schemas.openxmlformats.org/officeDocument/2006/relationships/tags" Target="../tags/tag231.xml"/><Relationship Id="rId2" Type="http://schemas.openxmlformats.org/officeDocument/2006/relationships/image" Target="../media/image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image" Target="../media/image5.png"/><Relationship Id="rId3" Type="http://schemas.openxmlformats.org/officeDocument/2006/relationships/tags" Target="../tags/tag234.xml"/><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image" Target="../media/image5.png"/><Relationship Id="rId3" Type="http://schemas.openxmlformats.org/officeDocument/2006/relationships/tags" Target="../tags/tag237.xml"/><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image" Target="../media/image5.png"/><Relationship Id="rId3" Type="http://schemas.openxmlformats.org/officeDocument/2006/relationships/tags" Target="../tags/tag240.xml"/><Relationship Id="rId2" Type="http://schemas.openxmlformats.org/officeDocument/2006/relationships/image" Target="../media/image4.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image" Target="../media/image5.png"/><Relationship Id="rId3" Type="http://schemas.openxmlformats.org/officeDocument/2006/relationships/tags" Target="../tags/tag243.xml"/><Relationship Id="rId2" Type="http://schemas.openxmlformats.org/officeDocument/2006/relationships/image" Target="../media/image4.png"/><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image" Target="../media/image5.png"/><Relationship Id="rId3" Type="http://schemas.openxmlformats.org/officeDocument/2006/relationships/tags" Target="../tags/tag246.xml"/><Relationship Id="rId2" Type="http://schemas.openxmlformats.org/officeDocument/2006/relationships/image" Target="../media/image4.png"/><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9" Type="http://schemas.openxmlformats.org/officeDocument/2006/relationships/tags" Target="../tags/tag253.xml"/><Relationship Id="rId8" Type="http://schemas.openxmlformats.org/officeDocument/2006/relationships/image" Target="../media/image15.png"/><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image" Target="../media/image5.png"/><Relationship Id="rId3" Type="http://schemas.openxmlformats.org/officeDocument/2006/relationships/tags" Target="../tags/tag249.xml"/><Relationship Id="rId2" Type="http://schemas.openxmlformats.org/officeDocument/2006/relationships/image" Target="../media/image4.png"/><Relationship Id="rId14" Type="http://schemas.openxmlformats.org/officeDocument/2006/relationships/slideLayout" Target="../slideLayouts/slideLayout1.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image" Target="../media/image1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image" Target="../media/image5.png"/><Relationship Id="rId3" Type="http://schemas.openxmlformats.org/officeDocument/2006/relationships/tags" Target="../tags/tag25.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image" Target="../media/image6.png"/><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 Type="http://schemas.openxmlformats.org/officeDocument/2006/relationships/tags" Target="../tags/tag258.xml"/><Relationship Id="rId18" Type="http://schemas.openxmlformats.org/officeDocument/2006/relationships/slideLayout" Target="../slideLayouts/slideLayout1.xml"/><Relationship Id="rId17" Type="http://schemas.openxmlformats.org/officeDocument/2006/relationships/image" Target="../media/image5.png"/><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tags" Target="../tags/tag257.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media/image5.png"/><Relationship Id="rId3" Type="http://schemas.openxmlformats.org/officeDocument/2006/relationships/tags" Target="../tags/tag29.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5.png"/><Relationship Id="rId3" Type="http://schemas.openxmlformats.org/officeDocument/2006/relationships/tags" Target="../tags/tag33.xml"/><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media/image5.png"/><Relationship Id="rId3" Type="http://schemas.openxmlformats.org/officeDocument/2006/relationships/tags" Target="../tags/tag39.xml"/><Relationship Id="rId2" Type="http://schemas.openxmlformats.org/officeDocument/2006/relationships/image" Target="../media/image4.png"/><Relationship Id="rId11" Type="http://schemas.openxmlformats.org/officeDocument/2006/relationships/slideLayout" Target="../slideLayouts/slideLayout1.xml"/><Relationship Id="rId10" Type="http://schemas.openxmlformats.org/officeDocument/2006/relationships/tags" Target="../tags/tag45.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1"/>
          <a:stretch>
            <a:fillRect/>
          </a:stretch>
        </p:blipFill>
        <p:spPr>
          <a:xfrm>
            <a:off x="6300470" y="1489710"/>
            <a:ext cx="1918970" cy="2128520"/>
          </a:xfrm>
          <a:prstGeom prst="rect">
            <a:avLst/>
          </a:prstGeom>
        </p:spPr>
      </p:pic>
      <p:sp>
        <p:nvSpPr>
          <p:cNvPr id="6" name="文本框 5"/>
          <p:cNvSpPr txBox="1"/>
          <p:nvPr/>
        </p:nvSpPr>
        <p:spPr>
          <a:xfrm>
            <a:off x="2541270" y="2180590"/>
            <a:ext cx="6246495" cy="2014855"/>
          </a:xfrm>
          <a:prstGeom prst="rect">
            <a:avLst/>
          </a:prstGeom>
          <a:noFill/>
        </p:spPr>
        <p:txBody>
          <a:bodyPr wrap="square" rtlCol="0">
            <a:spAutoFit/>
          </a:bodyPr>
          <a:lstStyle/>
          <a:p>
            <a:pPr indent="0" fontAlgn="auto">
              <a:lnSpc>
                <a:spcPts val="7500"/>
              </a:lnSpc>
            </a:pPr>
            <a:r>
              <a:rPr lang="zh-CN" altLang="en-US" sz="3600" dirty="0">
                <a:solidFill>
                  <a:srgbClr val="3077B5"/>
                </a:solidFill>
                <a:latin typeface="汉仪雅酷黑简" panose="00020600040101010101" charset="-122"/>
                <a:ea typeface="汉仪雅酷黑简" panose="00020600040101010101" charset="-122"/>
                <a:cs typeface="汉仪雅酷黑简" panose="00020600040101010101" charset="-122"/>
              </a:rPr>
              <a:t>第十一章</a:t>
            </a:r>
            <a:r>
              <a:rPr lang="en-US" altLang="zh-CN" sz="2800" dirty="0">
                <a:solidFill>
                  <a:srgbClr val="3077B5"/>
                </a:solidFill>
                <a:latin typeface="汉仪雅酷黑简" panose="00020600040101010101" charset="-122"/>
                <a:ea typeface="汉仪雅酷黑简" panose="00020600040101010101" charset="-122"/>
                <a:cs typeface="汉仪雅酷黑简" panose="00020600040101010101" charset="-122"/>
              </a:rPr>
              <a:t> </a:t>
            </a:r>
            <a:endParaRPr lang="en-US" altLang="zh-CN" sz="2800" dirty="0">
              <a:solidFill>
                <a:srgbClr val="3077B5"/>
              </a:solidFill>
              <a:latin typeface="汉仪雅酷黑简" panose="00020600040101010101" charset="-122"/>
              <a:ea typeface="汉仪雅酷黑简" panose="00020600040101010101" charset="-122"/>
              <a:cs typeface="汉仪雅酷黑简" panose="00020600040101010101" charset="-122"/>
            </a:endParaRPr>
          </a:p>
          <a:p>
            <a:pPr indent="0" fontAlgn="auto">
              <a:lnSpc>
                <a:spcPts val="7500"/>
              </a:lnSpc>
            </a:pPr>
            <a:r>
              <a:rPr lang="zh-CN" altLang="en-US" sz="2800" dirty="0">
                <a:solidFill>
                  <a:srgbClr val="3077B5"/>
                </a:solidFill>
                <a:latin typeface="汉仪雅酷黑简" panose="00020600040101010101" charset="-122"/>
                <a:ea typeface="汉仪雅酷黑简" panose="00020600040101010101" charset="-122"/>
                <a:cs typeface="汉仪雅酷黑简" panose="00020600040101010101" charset="-122"/>
              </a:rPr>
              <a:t>JSP+Servlet+JavaBeans开发模式</a:t>
            </a:r>
            <a:endParaRPr lang="zh-CN" altLang="en-US" sz="28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pic>
        <p:nvPicPr>
          <p:cNvPr id="9" name="图片 8" descr="2"/>
          <p:cNvPicPr>
            <a:picLocks noChangeAspect="1"/>
          </p:cNvPicPr>
          <p:nvPr/>
        </p:nvPicPr>
        <p:blipFill>
          <a:blip r:embed="rId2"/>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6"/>
          <p:cNvPicPr>
            <a:picLocks noChangeAspect="1"/>
          </p:cNvPicPr>
          <p:nvPr>
            <p:custDataLst>
              <p:tags r:id="rId3"/>
            </p:custDataLst>
          </p:nvPr>
        </p:nvPicPr>
        <p:blipFill>
          <a:blip r:embed="rId4"/>
          <a:stretch>
            <a:fillRect/>
          </a:stretch>
        </p:blipFill>
        <p:spPr>
          <a:xfrm>
            <a:off x="-4445" y="0"/>
            <a:ext cx="8107680" cy="906145"/>
          </a:xfrm>
          <a:prstGeom prst="rect">
            <a:avLst/>
          </a:prstGeom>
        </p:spPr>
      </p:pic>
      <p:pic>
        <p:nvPicPr>
          <p:cNvPr id="11" name="图片 10" descr="5"/>
          <p:cNvPicPr>
            <a:picLocks noChangeAspect="1"/>
          </p:cNvPicPr>
          <p:nvPr>
            <p:custDataLst>
              <p:tags r:id="rId5"/>
            </p:custDataLst>
          </p:nvPr>
        </p:nvPicPr>
        <p:blipFill>
          <a:blip r:embed="rId6"/>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7"/>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9" name="文本框 8"/>
          <p:cNvSpPr txBox="1"/>
          <p:nvPr>
            <p:custDataLst>
              <p:tags r:id="rId6"/>
            </p:custDataLst>
          </p:nvPr>
        </p:nvSpPr>
        <p:spPr>
          <a:xfrm>
            <a:off x="734060" y="1351915"/>
            <a:ext cx="7740015" cy="3230245"/>
          </a:xfrm>
          <a:prstGeom prst="rect">
            <a:avLst/>
          </a:prstGeom>
          <a:noFill/>
        </p:spPr>
        <p:txBody>
          <a:bodyPr wrap="square" rtlCol="0">
            <a:spAutoFit/>
          </a:bodyPr>
          <a:p>
            <a:pPr marL="228600" indent="-228600">
              <a:buFont typeface="+mj-lt"/>
              <a:buAutoNum type="alphaLcParenR" startAt="2"/>
            </a:pPr>
            <a:r>
              <a:rPr lang="zh-CN" altLang="zh-CN" sz="1200" kern="100" dirty="0">
                <a:latin typeface="汉仪雅酷黑 65W" panose="020B0604020202020204" charset="-122"/>
                <a:ea typeface="汉仪雅酷黑 65W" panose="020B0604020202020204" charset="-122"/>
              </a:rPr>
              <a:t>编写第一个Servlet：</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自定义一个从表单获取userName参数的Servlet，该Servlet通过继承HttpServlet类来实现。JSP表单文件（helloworld.jsp）如下：</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 page language="java" contentType="text/html; charset=UTF-8" %&gt;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&lt;html&gt;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&lt;head&gt;&lt;title&gt;Hello World&lt;/title&gt;&lt;/head&gt;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&lt;body&gt;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&lt;div align="center"&gt;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&lt;h2&gt;Servlet</a:t>
            </a:r>
            <a:r>
              <a:rPr lang="zh-CN" altLang="zh-CN" sz="1000" kern="100" dirty="0">
                <a:latin typeface="Times New Roman" panose="02020603050405020304" pitchFamily="18" charset="0"/>
                <a:ea typeface="汉仪雅酷黑 65W" panose="020B0604020202020204" charset="-122"/>
                <a:cs typeface="Times New Roman" panose="02020603050405020304" pitchFamily="18" charset="0"/>
              </a:rPr>
              <a:t>应用</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&lt;/h2&gt;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&lt;form  method="post" action="HelloWorld"&gt;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en-US"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000" kern="100" dirty="0">
                <a:latin typeface="Times New Roman" panose="02020603050405020304" pitchFamily="18" charset="0"/>
                <a:ea typeface="汉仪雅酷黑 65W" panose="020B0604020202020204" charset="-122"/>
                <a:cs typeface="Times New Roman" panose="02020603050405020304" pitchFamily="18" charset="0"/>
              </a:rPr>
              <a:t>姓名</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:&lt;input type="text" name="userName"&gt;&lt;p&gt;&lt;/p&gt;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en-US"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&lt;button type="submit"&gt;</a:t>
            </a:r>
            <a:r>
              <a:rPr lang="zh-CN" altLang="zh-CN" sz="1000" kern="100" dirty="0">
                <a:latin typeface="Times New Roman" panose="02020603050405020304" pitchFamily="18" charset="0"/>
                <a:ea typeface="汉仪雅酷黑 65W" panose="020B0604020202020204" charset="-122"/>
                <a:cs typeface="Times New Roman" panose="02020603050405020304" pitchFamily="18" charset="0"/>
              </a:rPr>
              <a:t>提交</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&lt;/button&gt;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&lt;/form&gt;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&lt;/div&gt;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&lt;/body&gt;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&lt;/html&gt;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marL="228600" indent="-228600">
              <a:buFont typeface="+mj-lt"/>
              <a:buAutoNum type="alphaLcParenR" startAt="2"/>
            </a:pP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indent="0">
              <a:buFont typeface="+mj-lt"/>
              <a:buNone/>
            </a:pP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p:txBody>
      </p:sp>
      <p:sp>
        <p:nvSpPr>
          <p:cNvPr id="10" name="文本框 9"/>
          <p:cNvSpPr txBox="1"/>
          <p:nvPr>
            <p:custDataLst>
              <p:tags r:id="rId7"/>
            </p:custDataLst>
          </p:nvPr>
        </p:nvSpPr>
        <p:spPr>
          <a:xfrm>
            <a:off x="943610" y="4224020"/>
            <a:ext cx="7740015" cy="460375"/>
          </a:xfrm>
          <a:prstGeom prst="rect">
            <a:avLst/>
          </a:prstGeom>
          <a:noFill/>
        </p:spPr>
        <p:txBody>
          <a:bodyPr wrap="square" rtlCol="0">
            <a:spAutoFit/>
          </a:bodyPr>
          <a:p>
            <a:r>
              <a:rPr lang="zh-CN" altLang="zh-CN" sz="1200" kern="100" dirty="0">
                <a:latin typeface="汉仪雅酷黑 65W" panose="020B0604020202020204" charset="-122"/>
                <a:ea typeface="汉仪雅酷黑 65W" panose="020B0604020202020204" charset="-122"/>
              </a:rPr>
              <a:t>从上述代码中可知表单提交的方式是POST，提交的URL为hello。因此，必须定义一个URL为hello的Servlet来处理请求。另外在Servlet中处理业务逻辑的内容应该存在于doPost()方法中。</a:t>
            </a:r>
            <a:endParaRPr lang="zh-CN" altLang="zh-CN" sz="1200" kern="100" dirty="0">
              <a:latin typeface="汉仪雅酷黑 65W" panose="020B0604020202020204" charset="-122"/>
              <a:ea typeface="汉仪雅酷黑 65W" panose="020B0604020202020204" charset="-122"/>
            </a:endParaRPr>
          </a:p>
        </p:txBody>
      </p:sp>
      <p:grpSp>
        <p:nvGrpSpPr>
          <p:cNvPr id="13" name="组合 12"/>
          <p:cNvGrpSpPr/>
          <p:nvPr/>
        </p:nvGrpSpPr>
        <p:grpSpPr>
          <a:xfrm>
            <a:off x="5017770" y="227965"/>
            <a:ext cx="4036695" cy="462915"/>
            <a:chOff x="3716" y="3214"/>
            <a:chExt cx="8453" cy="1345"/>
          </a:xfrm>
        </p:grpSpPr>
        <p:sp>
          <p:nvSpPr>
            <p:cNvPr id="15" name="文本框 14"/>
            <p:cNvSpPr txBox="1"/>
            <p:nvPr>
              <p:custDataLst>
                <p:tags r:id="rId8"/>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6" name="文本框 5"/>
          <p:cNvSpPr txBox="1"/>
          <p:nvPr>
            <p:custDataLst>
              <p:tags r:id="rId6"/>
            </p:custDataLst>
          </p:nvPr>
        </p:nvSpPr>
        <p:spPr>
          <a:xfrm>
            <a:off x="734060" y="1079500"/>
            <a:ext cx="8320405" cy="4892675"/>
          </a:xfrm>
          <a:prstGeom prst="rect">
            <a:avLst/>
          </a:prstGeom>
          <a:noFill/>
        </p:spPr>
        <p:txBody>
          <a:bodyPr wrap="square" rtlCol="0">
            <a:spAutoFit/>
          </a:bodyPr>
          <a:p>
            <a:pPr indent="0">
              <a:buFont typeface="+mj-lt"/>
              <a:buNone/>
            </a:pPr>
            <a:r>
              <a:rPr lang="zh-CN" altLang="zh-CN" sz="1200" kern="100" dirty="0">
                <a:ea typeface="汉仪雅酷黑 65W" panose="020B0604020202020204" charset="-122"/>
              </a:rPr>
              <a:t>定义</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Servlet（HelloServlet.java</a:t>
            </a:r>
            <a:r>
              <a:rPr lang="zh-CN" altLang="zh-CN" sz="1200" kern="100" dirty="0">
                <a:ea typeface="汉仪雅酷黑 65W" panose="020B0604020202020204" charset="-122"/>
              </a:rPr>
              <a:t>）中的代码如下：</a:t>
            </a:r>
            <a:endParaRPr lang="zh-CN" altLang="zh-CN" sz="1200" kern="100" dirty="0">
              <a:ea typeface="汉仪雅酷黑 65W" panose="020B0604020202020204" charset="-122"/>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package chapter11;</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import java.io.*;</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import javax.servlet.*;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import javax.servlet.http.*;</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//通过继承HttpServlet类实现自定义Servlet类</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public class HelloServlet extends HttpServlet{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public void init(ServletConfig config) throws ServletException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//客户端的响应方法，使用该方法可以处理客户端HTTP POST请求</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public void doPost(HttpServletRequest request, HttpServletResponse</a:t>
            </a:r>
            <a:r>
              <a:rPr lang="en-US"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response) throws IOException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 从提交页面HelloWorld.jsp中获取请求参数userName的值</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String userName = request.getParameter("userName");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//设置响应内容的编码方式</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response.setContentType("text/html;charset=UTF-8");</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//获取页面输出流</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PrintWriter out = response.getWriter();</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通过页面输出流输出HTML页面</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out.println("&lt;html&gt;");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out.println("&lt;head&gt;&lt;title&gt;Servlet运行&lt;/title&gt;&lt;/head&gt;");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out.println("&lt;body&gt;&lt;div align='center'&gt;&lt;h2&gt;您好!用户名称：");</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out.println(userName);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out.println("&lt;/h2&gt;&lt;/div&gt;&lt;/body&gt;");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out.println("&lt;/html&gt;");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p:txBody>
      </p:sp>
      <p:grpSp>
        <p:nvGrpSpPr>
          <p:cNvPr id="11" name="组合 10"/>
          <p:cNvGrpSpPr/>
          <p:nvPr/>
        </p:nvGrpSpPr>
        <p:grpSpPr>
          <a:xfrm>
            <a:off x="5017770" y="227965"/>
            <a:ext cx="4036695" cy="462915"/>
            <a:chOff x="3716" y="3214"/>
            <a:chExt cx="8453" cy="1345"/>
          </a:xfrm>
        </p:grpSpPr>
        <p:sp>
          <p:nvSpPr>
            <p:cNvPr id="12" name="文本框 11"/>
            <p:cNvSpPr txBox="1"/>
            <p:nvPr>
              <p:custDataLst>
                <p:tags r:id="rId7"/>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8"/>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6" name="文本框 5"/>
          <p:cNvSpPr txBox="1"/>
          <p:nvPr>
            <p:custDataLst>
              <p:tags r:id="rId6"/>
            </p:custDataLst>
          </p:nvPr>
        </p:nvSpPr>
        <p:spPr>
          <a:xfrm>
            <a:off x="734060" y="925830"/>
            <a:ext cx="8320405" cy="1742440"/>
          </a:xfrm>
          <a:prstGeom prst="rect">
            <a:avLst/>
          </a:prstGeom>
          <a:noFill/>
        </p:spPr>
        <p:txBody>
          <a:bodyPr wrap="square" rtlCol="0">
            <a:noAutofit/>
          </a:bodyPr>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//客户端的响应方法，使用该方法可以响应客户端HTTP GET请求</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public void doGet(HttpServletRequest request, HttpServletResponse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response) throws ServletException, IOException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doPost(request, response);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public void destroy()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a:t>
            </a:r>
            <a:endParaRPr lang="zh-CN" altLang="en-US" sz="1200" dirty="0"/>
          </a:p>
          <a:p>
            <a:pPr lvl="1" indent="0">
              <a:buFont typeface="+mj-lt"/>
              <a:buNone/>
            </a:pP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p:txBody>
      </p:sp>
      <p:sp>
        <p:nvSpPr>
          <p:cNvPr id="10" name="文本框 9"/>
          <p:cNvSpPr txBox="1"/>
          <p:nvPr>
            <p:custDataLst>
              <p:tags r:id="rId7"/>
            </p:custDataLst>
          </p:nvPr>
        </p:nvSpPr>
        <p:spPr>
          <a:xfrm>
            <a:off x="943610" y="2856865"/>
            <a:ext cx="7740015" cy="1814830"/>
          </a:xfrm>
          <a:prstGeom prst="rect">
            <a:avLst/>
          </a:prstGeom>
          <a:noFill/>
        </p:spPr>
        <p:txBody>
          <a:bodyPr wrap="square" rtlCol="0">
            <a:spAutoFit/>
          </a:bodyPr>
          <a:p>
            <a:r>
              <a:rPr lang="zh-CN" altLang="zh-CN" sz="1600" kern="100" dirty="0">
                <a:latin typeface="汉仪雅酷黑 65W" panose="020B0604020202020204" charset="-122"/>
                <a:ea typeface="汉仪雅酷黑 65W" panose="020B0604020202020204" charset="-122"/>
              </a:rPr>
              <a:t>在本实例中，当Servlet被容器加载后，会先执行init()方法来进行初始化工作。利用doGet()或doPost()方法来处理用户提交的GET或POST请求。但是在本实例中由于表单是以POST请求的方式提交数据，所以在Servlet中会调用doPost()方法。而当容器结束Servlet的挂载后，会自动调用Servlet的destroy()方法来进行销毁后的处理逻辑。需要注意的是，如果通过javac来编译Servlet，需要将tomcat服务器中lib文件夹下的servlet-api.jar放到Java类路径classpath中。编译好Servlet后，还要将Servlet部署到Java Web应用中并配置好请求的URL与Servlet的映射关系。</a:t>
            </a:r>
            <a:endParaRPr lang="zh-CN" altLang="zh-CN" sz="1600" kern="100" dirty="0">
              <a:latin typeface="汉仪雅酷黑 65W" panose="020B0604020202020204" charset="-122"/>
              <a:ea typeface="汉仪雅酷黑 65W" panose="020B0604020202020204" charset="-122"/>
            </a:endParaRPr>
          </a:p>
        </p:txBody>
      </p:sp>
      <p:grpSp>
        <p:nvGrpSpPr>
          <p:cNvPr id="9" name="组合 8"/>
          <p:cNvGrpSpPr/>
          <p:nvPr/>
        </p:nvGrpSpPr>
        <p:grpSpPr>
          <a:xfrm>
            <a:off x="5017770" y="227965"/>
            <a:ext cx="4036695" cy="462915"/>
            <a:chOff x="3716" y="3214"/>
            <a:chExt cx="8453" cy="1345"/>
          </a:xfrm>
        </p:grpSpPr>
        <p:sp>
          <p:nvSpPr>
            <p:cNvPr id="11" name="文本框 10"/>
            <p:cNvSpPr txBox="1"/>
            <p:nvPr>
              <p:custDataLst>
                <p:tags r:id="rId8"/>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0" name="文本框 9"/>
          <p:cNvSpPr txBox="1"/>
          <p:nvPr>
            <p:custDataLst>
              <p:tags r:id="rId6"/>
            </p:custDataLst>
          </p:nvPr>
        </p:nvSpPr>
        <p:spPr>
          <a:xfrm>
            <a:off x="848360" y="1364615"/>
            <a:ext cx="7740015" cy="337185"/>
          </a:xfrm>
          <a:prstGeom prst="rect">
            <a:avLst/>
          </a:prstGeom>
          <a:noFill/>
        </p:spPr>
        <p:txBody>
          <a:bodyPr wrap="square" rtlCol="0">
            <a:spAutoFit/>
          </a:bodyPr>
          <a:p>
            <a:r>
              <a:rPr lang="zh-CN" altLang="zh-CN" sz="1600" kern="100" dirty="0">
                <a:latin typeface="汉仪雅酷黑 65W" panose="020B0604020202020204" charset="-122"/>
                <a:ea typeface="汉仪雅酷黑 65W" panose="020B0604020202020204" charset="-122"/>
              </a:rPr>
              <a:t>示例Java Web应用HelloServlet文件组织结构如图下图所示：</a:t>
            </a:r>
            <a:endParaRPr lang="zh-CN" altLang="zh-CN" sz="1600" kern="100" dirty="0">
              <a:latin typeface="汉仪雅酷黑 65W" panose="020B0604020202020204" charset="-122"/>
              <a:ea typeface="汉仪雅酷黑 65W" panose="020B0604020202020204" charset="-122"/>
            </a:endParaRPr>
          </a:p>
        </p:txBody>
      </p:sp>
      <p:pic>
        <p:nvPicPr>
          <p:cNvPr id="9" name="图片 8"/>
          <p:cNvPicPr>
            <a:picLocks noChangeAspect="1"/>
          </p:cNvPicPr>
          <p:nvPr>
            <p:custDataLst>
              <p:tags r:id="rId7"/>
            </p:custDataLst>
          </p:nvPr>
        </p:nvPicPr>
        <p:blipFill>
          <a:blip r:embed="rId8"/>
          <a:stretch>
            <a:fillRect/>
          </a:stretch>
        </p:blipFill>
        <p:spPr>
          <a:xfrm>
            <a:off x="1770380" y="1922780"/>
            <a:ext cx="5066030" cy="2142490"/>
          </a:xfrm>
          <a:prstGeom prst="rect">
            <a:avLst/>
          </a:prstGeom>
        </p:spPr>
      </p:pic>
      <p:sp>
        <p:nvSpPr>
          <p:cNvPr id="11" name="文本框 10"/>
          <p:cNvSpPr txBox="1"/>
          <p:nvPr/>
        </p:nvSpPr>
        <p:spPr>
          <a:xfrm>
            <a:off x="3112770" y="4195445"/>
            <a:ext cx="3048000" cy="306705"/>
          </a:xfrm>
          <a:prstGeom prst="rect">
            <a:avLst/>
          </a:prstGeom>
          <a:noFill/>
        </p:spPr>
        <p:txBody>
          <a:bodyPr wrap="square" rtlCol="0">
            <a:spAutoFit/>
          </a:bodyPr>
          <a:p>
            <a:r>
              <a:rPr lang="zh-CN" altLang="en-US" sz="1400"/>
              <a:t>HelloServlet应用组织结构</a:t>
            </a:r>
            <a:endParaRPr lang="zh-CN" altLang="en-US" sz="1400"/>
          </a:p>
        </p:txBody>
      </p:sp>
      <p:grpSp>
        <p:nvGrpSpPr>
          <p:cNvPr id="12" name="组合 11"/>
          <p:cNvGrpSpPr/>
          <p:nvPr/>
        </p:nvGrpSpPr>
        <p:grpSpPr>
          <a:xfrm>
            <a:off x="5017770" y="227965"/>
            <a:ext cx="4036695" cy="462915"/>
            <a:chOff x="3716" y="3214"/>
            <a:chExt cx="8453" cy="1345"/>
          </a:xfrm>
        </p:grpSpPr>
        <p:sp>
          <p:nvSpPr>
            <p:cNvPr id="13" name="文本框 12"/>
            <p:cNvSpPr txBox="1"/>
            <p:nvPr>
              <p:custDataLst>
                <p:tags r:id="rId9"/>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5" name="矩形 14"/>
            <p:cNvSpPr/>
            <p:nvPr>
              <p:custDataLst>
                <p:tags r:id="rId10"/>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0" name="文本框 9"/>
          <p:cNvSpPr txBox="1"/>
          <p:nvPr>
            <p:custDataLst>
              <p:tags r:id="rId6"/>
            </p:custDataLst>
          </p:nvPr>
        </p:nvSpPr>
        <p:spPr>
          <a:xfrm>
            <a:off x="848360" y="1364615"/>
            <a:ext cx="7740015" cy="3515995"/>
          </a:xfrm>
          <a:prstGeom prst="rect">
            <a:avLst/>
          </a:prstGeom>
          <a:noFill/>
        </p:spPr>
        <p:txBody>
          <a:bodyPr wrap="square" rtlCol="0">
            <a:noAutofit/>
          </a:bodyPr>
          <a:p>
            <a:r>
              <a:rPr lang="zh-CN" altLang="zh-CN" sz="1400" kern="100" dirty="0">
                <a:latin typeface="汉仪雅酷黑 65W" panose="020B0604020202020204" charset="-122"/>
                <a:ea typeface="汉仪雅酷黑 65W" panose="020B0604020202020204" charset="-122"/>
              </a:rPr>
              <a:t>配置Servlet需要在web.xml配置文件中添加配置信息。也就是主要添加两个配置元素&lt;servlet&gt;元素和&lt;servlet-mapping&gt;元素才能确定Servlet与路径的映射。配置的内容包括：Servlet的访问地址、加载方式、初始化参数等，其中必须配置的是Servlet的访问地址。本实例在web.xml中，配置HelloServlet的主要代码如下所示：</a:t>
            </a:r>
            <a:endParaRPr lang="zh-CN" altLang="zh-CN" sz="1400" kern="100" dirty="0">
              <a:latin typeface="汉仪雅酷黑 65W" panose="020B0604020202020204" charset="-122"/>
              <a:ea typeface="汉仪雅酷黑 65W" panose="020B0604020202020204" charset="-122"/>
            </a:endParaRPr>
          </a:p>
          <a:p>
            <a:pPr lvl="1"/>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&lt;!DOCTYPE web-app PUBLIC</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"-//Sun Microsystems, Inc.//DTD Web Application 2.3//EN"</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"http://java.sun.com/dtd/web-app_2_3.dtd" &gt;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&lt;web-app&gt;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&lt;display-name&gt;Archetype Created Web Application&lt;/display-name&gt;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&lt;servlet-name&gt;HelloServlet&lt;/servlet-name&gt;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&lt;servlet-class&gt;chapter11.HelloServlet&lt;/servlet-class&gt;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&lt;servlet-mapping&gt;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&lt;servlet-name&gt;HelloServlet&lt;/servlet-name&gt;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&lt;url-pattern&gt;/HelloWorld&lt;/url-pattern&gt;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&lt;/servlet-mapping&gt;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&lt;/web-app&gt;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p:txBody>
      </p:sp>
      <p:grpSp>
        <p:nvGrpSpPr>
          <p:cNvPr id="6" name="组合 5"/>
          <p:cNvGrpSpPr/>
          <p:nvPr/>
        </p:nvGrpSpPr>
        <p:grpSpPr>
          <a:xfrm>
            <a:off x="5017770" y="227965"/>
            <a:ext cx="4036695" cy="462915"/>
            <a:chOff x="3716" y="3214"/>
            <a:chExt cx="8453" cy="1345"/>
          </a:xfrm>
        </p:grpSpPr>
        <p:sp>
          <p:nvSpPr>
            <p:cNvPr id="12" name="文本框 11"/>
            <p:cNvSpPr txBox="1"/>
            <p:nvPr>
              <p:custDataLst>
                <p:tags r:id="rId7"/>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8"/>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0" name="文本框 9"/>
          <p:cNvSpPr txBox="1"/>
          <p:nvPr>
            <p:custDataLst>
              <p:tags r:id="rId6"/>
            </p:custDataLst>
          </p:nvPr>
        </p:nvSpPr>
        <p:spPr>
          <a:xfrm>
            <a:off x="848360" y="1364615"/>
            <a:ext cx="7740015" cy="890270"/>
          </a:xfrm>
          <a:prstGeom prst="rect">
            <a:avLst/>
          </a:prstGeom>
          <a:noFill/>
        </p:spPr>
        <p:txBody>
          <a:bodyPr wrap="square" rtlCol="0">
            <a:noAutofit/>
          </a:bodyPr>
          <a:p>
            <a:r>
              <a:rPr lang="zh-CN" altLang="zh-CN" sz="1400" kern="100" dirty="0">
                <a:latin typeface="汉仪雅酷黑 65W" panose="020B0604020202020204" charset="-122"/>
                <a:ea typeface="汉仪雅酷黑 65W" panose="020B0604020202020204" charset="-122"/>
              </a:rPr>
              <a:t>在以上配置中，&lt;servlet&gt;元素用于定义Servlet的名称以及该Servlet对应的Servlet类，而&lt;servlet-mapping&gt;用于定义Servlet映射的请求URL。由上面定义可知，HelloServlet类被定义为名称为HelloServlet的Servlet，其映射地址为/HelloWorld。而视图文件HelloWorld.jsp的表单提交至HelloWorld，也就是将请求提交至HelloServlet处理。因此，在表单中输入姓名“Julia”后，提交的显示结果如图下图所示：</a:t>
            </a:r>
            <a:endParaRPr lang="zh-CN" altLang="zh-CN" sz="1400" kern="100" dirty="0">
              <a:latin typeface="汉仪雅酷黑 65W" panose="020B0604020202020204" charset="-122"/>
              <a:ea typeface="汉仪雅酷黑 65W" panose="020B0604020202020204" charset="-122"/>
            </a:endParaRPr>
          </a:p>
        </p:txBody>
      </p:sp>
      <p:pic>
        <p:nvPicPr>
          <p:cNvPr id="6" name="图片 5"/>
          <p:cNvPicPr>
            <a:picLocks noChangeAspect="1"/>
          </p:cNvPicPr>
          <p:nvPr>
            <p:custDataLst>
              <p:tags r:id="rId7"/>
            </p:custDataLst>
          </p:nvPr>
        </p:nvPicPr>
        <p:blipFill>
          <a:blip r:embed="rId8"/>
          <a:stretch>
            <a:fillRect/>
          </a:stretch>
        </p:blipFill>
        <p:spPr>
          <a:xfrm>
            <a:off x="2910840" y="2860040"/>
            <a:ext cx="2861945" cy="417830"/>
          </a:xfrm>
          <a:prstGeom prst="rect">
            <a:avLst/>
          </a:prstGeom>
        </p:spPr>
      </p:pic>
      <p:sp>
        <p:nvSpPr>
          <p:cNvPr id="9" name="文本框 8"/>
          <p:cNvSpPr txBox="1"/>
          <p:nvPr/>
        </p:nvSpPr>
        <p:spPr>
          <a:xfrm>
            <a:off x="3448685" y="3272155"/>
            <a:ext cx="1772285" cy="275590"/>
          </a:xfrm>
          <a:prstGeom prst="rect">
            <a:avLst/>
          </a:prstGeom>
          <a:noFill/>
        </p:spPr>
        <p:txBody>
          <a:bodyPr wrap="square" rtlCol="0">
            <a:spAutoFit/>
          </a:bodyPr>
          <a:p>
            <a:r>
              <a:rPr lang="zh-CN" altLang="en-US" sz="1200"/>
              <a:t>HelloServlet运行结果</a:t>
            </a:r>
            <a:endParaRPr lang="zh-CN" altLang="en-US" sz="1200"/>
          </a:p>
        </p:txBody>
      </p:sp>
      <p:grpSp>
        <p:nvGrpSpPr>
          <p:cNvPr id="11" name="组合 10"/>
          <p:cNvGrpSpPr/>
          <p:nvPr/>
        </p:nvGrpSpPr>
        <p:grpSpPr>
          <a:xfrm>
            <a:off x="5017770" y="227965"/>
            <a:ext cx="4036695" cy="462915"/>
            <a:chOff x="3716" y="3214"/>
            <a:chExt cx="8453" cy="1345"/>
          </a:xfrm>
        </p:grpSpPr>
        <p:sp>
          <p:nvSpPr>
            <p:cNvPr id="12" name="文本框 11"/>
            <p:cNvSpPr txBox="1"/>
            <p:nvPr>
              <p:custDataLst>
                <p:tags r:id="rId9"/>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10"/>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sp>
        <p:nvSpPr>
          <p:cNvPr id="6" name="文本框 5"/>
          <p:cNvSpPr txBox="1"/>
          <p:nvPr/>
        </p:nvSpPr>
        <p:spPr>
          <a:xfrm>
            <a:off x="701595" y="1725136"/>
            <a:ext cx="7740809" cy="3138170"/>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Servlet过滤器（Filter）是运行在服务器上且位于请求与响应的中间起过滤功能的程序。Servlet过滤器是一个Java组件，能够修改HTTP请求和响应以及头信息中的内容的可重用代码。Servlet过滤器的工作原理大致是：请求首先被过滤器链中的第一个Servlet过滤器处理。在第一个Servlet过滤器的请求处理完毕后，请求会被交给下一个Servlet过滤器处理。客户的请求在过滤器链中逐个处理，直到请求发送到目标为止。</a:t>
            </a:r>
            <a:endParaRPr lang="zh-CN" altLang="zh-CN" sz="1800" kern="100" dirty="0">
              <a:effectLst/>
              <a:latin typeface="汉仪雅酷黑 65W" panose="020B0604020202020204" charset="-122"/>
              <a:ea typeface="汉仪雅酷黑 65W" panose="020B0604020202020204" charset="-122"/>
            </a:endParaRPr>
          </a:p>
          <a:p>
            <a:pPr indent="266700" algn="just"/>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因此，Servlet过滤器的主要功能在于它能通过某种拦截过滤机制对请求进行预处理或对请求进行响应后处理，通过这样的方式来修改或调整请求和响应的数据和资源。Servlet过滤器能作用于Web服务器上的动态和静态资源，常被使用来完成认证处理、日志、图像格式转换或加密等功能。</a:t>
            </a:r>
            <a:endParaRPr lang="zh-CN" altLang="zh-CN" sz="1800" kern="100" dirty="0">
              <a:effectLst/>
              <a:latin typeface="汉仪雅酷黑 65W" panose="020B0604020202020204" charset="-122"/>
              <a:ea typeface="汉仪雅酷黑 65W" panose="020B0604020202020204" charset="-122"/>
            </a:endParaRPr>
          </a:p>
        </p:txBody>
      </p:sp>
      <p:pic>
        <p:nvPicPr>
          <p:cNvPr id="7" name="图片 6" descr="5"/>
          <p:cNvPicPr>
            <a:picLocks noChangeAspect="1"/>
          </p:cNvPicPr>
          <p:nvPr/>
        </p:nvPicPr>
        <p:blipFill>
          <a:blip r:embed="rId4"/>
          <a:stretch>
            <a:fillRect/>
          </a:stretch>
        </p:blipFill>
        <p:spPr>
          <a:xfrm>
            <a:off x="3091815" y="5311775"/>
            <a:ext cx="6116955" cy="408305"/>
          </a:xfrm>
          <a:prstGeom prst="rect">
            <a:avLst/>
          </a:prstGeom>
        </p:spPr>
      </p:pic>
      <p:sp>
        <p:nvSpPr>
          <p:cNvPr id="11" name="文本框 10"/>
          <p:cNvSpPr txBox="1"/>
          <p:nvPr>
            <p:custDataLst>
              <p:tags r:id="rId5"/>
            </p:custDataLst>
          </p:nvPr>
        </p:nvSpPr>
        <p:spPr>
          <a:xfrm>
            <a:off x="772794" y="1295400"/>
            <a:ext cx="4027806" cy="368300"/>
          </a:xfrm>
          <a:prstGeom prst="rect">
            <a:avLst/>
          </a:prstGeom>
          <a:noFill/>
        </p:spPr>
        <p:txBody>
          <a:bodyPr wrap="square" rtlCol="0">
            <a:spAutoFit/>
          </a:bodyPr>
          <a:p>
            <a:r>
              <a:rPr dirty="0">
                <a:latin typeface="汉仪雅酷黑 65W" panose="020B0604020202020204" charset="-122"/>
                <a:ea typeface="汉仪雅酷黑 65W" panose="020B0604020202020204" charset="-122"/>
                <a:cs typeface="汉仪雅酷黑 65W" panose="020B0604020202020204" charset="-122"/>
              </a:rPr>
              <a:t>11.2.1  Servlet过滤器简介</a:t>
            </a:r>
            <a:endParaRPr dirty="0">
              <a:latin typeface="汉仪雅酷黑 65W" panose="020B0604020202020204" charset="-122"/>
              <a:ea typeface="汉仪雅酷黑 65W" panose="020B0604020202020204" charset="-122"/>
              <a:cs typeface="汉仪雅酷黑 65W" panose="020B0604020202020204" charset="-122"/>
            </a:endParaRPr>
          </a:p>
        </p:txBody>
      </p:sp>
      <p:grpSp>
        <p:nvGrpSpPr>
          <p:cNvPr id="5" name="组合 4"/>
          <p:cNvGrpSpPr/>
          <p:nvPr/>
        </p:nvGrpSpPr>
        <p:grpSpPr>
          <a:xfrm>
            <a:off x="5017770" y="227965"/>
            <a:ext cx="4036695" cy="462915"/>
            <a:chOff x="3716" y="3214"/>
            <a:chExt cx="8453" cy="1345"/>
          </a:xfrm>
        </p:grpSpPr>
        <p:sp>
          <p:nvSpPr>
            <p:cNvPr id="10" name="文本框 9"/>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sp>
        <p:nvSpPr>
          <p:cNvPr id="6" name="文本框 5"/>
          <p:cNvSpPr txBox="1"/>
          <p:nvPr/>
        </p:nvSpPr>
        <p:spPr>
          <a:xfrm>
            <a:off x="701595" y="1386046"/>
            <a:ext cx="7740809" cy="368300"/>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开发者</a:t>
            </a:r>
            <a:r>
              <a:rPr lang="zh-CN" altLang="zh-CN" sz="1800" kern="100" dirty="0">
                <a:effectLst/>
                <a:latin typeface="汉仪雅酷黑 65W" panose="020B0604020202020204" charset="-122"/>
                <a:ea typeface="汉仪雅酷黑 65W" panose="020B0604020202020204" charset="-122"/>
              </a:rPr>
              <a:t>会在以下情况下需要使用Servlet过滤器：</a:t>
            </a:r>
            <a:endParaRPr lang="zh-CN" altLang="zh-CN" sz="1800" kern="100" dirty="0">
              <a:effectLst/>
              <a:latin typeface="汉仪雅酷黑 65W" panose="020B0604020202020204" charset="-122"/>
              <a:ea typeface="汉仪雅酷黑 65W" panose="020B0604020202020204" charset="-122"/>
            </a:endParaRPr>
          </a:p>
        </p:txBody>
      </p:sp>
      <p:pic>
        <p:nvPicPr>
          <p:cNvPr id="7" name="图片 6" descr="5"/>
          <p:cNvPicPr>
            <a:picLocks noChangeAspect="1"/>
          </p:cNvPicPr>
          <p:nvPr/>
        </p:nvPicPr>
        <p:blipFill>
          <a:blip r:embed="rId4"/>
          <a:stretch>
            <a:fillRect/>
          </a:stretch>
        </p:blipFill>
        <p:spPr>
          <a:xfrm>
            <a:off x="3091815" y="5311775"/>
            <a:ext cx="6116955" cy="408305"/>
          </a:xfrm>
          <a:prstGeom prst="rect">
            <a:avLst/>
          </a:prstGeom>
        </p:spPr>
      </p:pic>
      <p:sp>
        <p:nvSpPr>
          <p:cNvPr id="10" name="文本框 9"/>
          <p:cNvSpPr txBox="1"/>
          <p:nvPr>
            <p:custDataLst>
              <p:tags r:id="rId5"/>
            </p:custDataLst>
          </p:nvPr>
        </p:nvSpPr>
        <p:spPr>
          <a:xfrm>
            <a:off x="1299210" y="1836420"/>
            <a:ext cx="6545580" cy="1476375"/>
          </a:xfrm>
          <a:prstGeom prst="rect">
            <a:avLst/>
          </a:prstGeom>
          <a:noFill/>
        </p:spPr>
        <p:txBody>
          <a:bodyPr wrap="square" rtlCol="0">
            <a:spAutoFit/>
          </a:bodyPr>
          <a:p>
            <a:pPr marL="285750" indent="-285750" algn="just">
              <a:buFont typeface="Arial" panose="020B0604020202020204" pitchFamily="34" charset="0"/>
              <a:buChar char="•"/>
            </a:pPr>
            <a:r>
              <a:rPr lang="zh-CN" altLang="zh-CN" sz="1800" kern="100" dirty="0">
                <a:effectLst/>
                <a:latin typeface="汉仪雅酷黑 65W" panose="020B0604020202020204" charset="-122"/>
                <a:ea typeface="汉仪雅酷黑 65W" panose="020B0604020202020204" charset="-122"/>
              </a:rPr>
              <a:t>需要在Servlet被调用之前访问Web服务器中的资源；</a:t>
            </a:r>
            <a:endParaRPr lang="zh-CN" altLang="zh-CN" sz="1800" kern="100" dirty="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altLang="zh-CN" sz="1800" kern="100" dirty="0">
                <a:effectLst/>
                <a:latin typeface="汉仪雅酷黑 65W" panose="020B0604020202020204" charset="-122"/>
                <a:ea typeface="汉仪雅酷黑 65W" panose="020B0604020202020204" charset="-122"/>
              </a:rPr>
              <a:t>需要在Servlet被调用之前检查请求的Request对象；</a:t>
            </a:r>
            <a:endParaRPr lang="zh-CN" altLang="zh-CN" sz="1800" kern="100" dirty="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altLang="zh-CN" sz="1800" kern="100" dirty="0">
                <a:effectLst/>
                <a:latin typeface="汉仪雅酷黑 65W" panose="020B0604020202020204" charset="-122"/>
                <a:ea typeface="汉仪雅酷黑 65W" panose="020B0604020202020204" charset="-122"/>
              </a:rPr>
              <a:t>需要将Request对象中的头信息和数据封装成指定格式；</a:t>
            </a:r>
            <a:endParaRPr lang="zh-CN" altLang="zh-CN" sz="1800" kern="100" dirty="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altLang="zh-CN" sz="1800" kern="100" dirty="0">
                <a:effectLst/>
                <a:latin typeface="汉仪雅酷黑 65W" panose="020B0604020202020204" charset="-122"/>
                <a:ea typeface="汉仪雅酷黑 65W" panose="020B0604020202020204" charset="-122"/>
              </a:rPr>
              <a:t>需要将Response对象中的头信息和数据封装成指定格式；</a:t>
            </a:r>
            <a:endParaRPr lang="zh-CN" altLang="zh-CN" sz="1800" kern="100" dirty="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altLang="zh-CN" sz="1800" kern="100" dirty="0">
                <a:effectLst/>
                <a:latin typeface="汉仪雅酷黑 65W" panose="020B0604020202020204" charset="-122"/>
                <a:ea typeface="汉仪雅酷黑 65W" panose="020B0604020202020204" charset="-122"/>
              </a:rPr>
              <a:t>需要在Servlet被调用之后进行拦截。</a:t>
            </a:r>
            <a:endParaRPr lang="zh-CN" altLang="zh-CN" sz="1800" kern="100" dirty="0">
              <a:effectLst/>
              <a:latin typeface="汉仪雅酷黑 65W" panose="020B0604020202020204" charset="-122"/>
              <a:ea typeface="汉仪雅酷黑 65W" panose="020B0604020202020204" charset="-122"/>
            </a:endParaRPr>
          </a:p>
        </p:txBody>
      </p:sp>
      <p:sp>
        <p:nvSpPr>
          <p:cNvPr id="12" name="文本框 11"/>
          <p:cNvSpPr txBox="1"/>
          <p:nvPr>
            <p:custDataLst>
              <p:tags r:id="rId6"/>
            </p:custDataLst>
          </p:nvPr>
        </p:nvSpPr>
        <p:spPr>
          <a:xfrm>
            <a:off x="995600" y="3465671"/>
            <a:ext cx="7740809" cy="645160"/>
          </a:xfrm>
          <a:prstGeom prst="rect">
            <a:avLst/>
          </a:prstGeom>
          <a:noFill/>
        </p:spPr>
        <p:txBody>
          <a:bodyPr wrap="square" rtlCol="0">
            <a:spAutoFit/>
          </a:bodyPr>
          <a:p>
            <a:pPr indent="266700" algn="just"/>
            <a:r>
              <a:rPr lang="zh-CN" altLang="zh-CN" sz="1800" kern="100" dirty="0">
                <a:effectLst/>
                <a:latin typeface="汉仪雅酷黑 65W" panose="020B0604020202020204" charset="-122"/>
                <a:ea typeface="汉仪雅酷黑 65W" panose="020B0604020202020204" charset="-122"/>
              </a:rPr>
              <a:t>一个Servlet拦截可以拦截多个请求和响应，一个请求或响应也可被多个Servlet拦截器所拦截。另外多个Servlet拦截器还可以组成过滤器链。</a:t>
            </a:r>
            <a:endParaRPr lang="zh-CN" altLang="zh-CN" sz="1800" kern="100" dirty="0">
              <a:effectLst/>
              <a:latin typeface="汉仪雅酷黑 65W" panose="020B0604020202020204" charset="-122"/>
              <a:ea typeface="汉仪雅酷黑 65W" panose="020B0604020202020204" charset="-122"/>
            </a:endParaRPr>
          </a:p>
        </p:txBody>
      </p:sp>
      <p:grpSp>
        <p:nvGrpSpPr>
          <p:cNvPr id="13" name="组合 12"/>
          <p:cNvGrpSpPr/>
          <p:nvPr/>
        </p:nvGrpSpPr>
        <p:grpSpPr>
          <a:xfrm>
            <a:off x="5017770" y="227965"/>
            <a:ext cx="4036695" cy="462915"/>
            <a:chOff x="3716" y="3214"/>
            <a:chExt cx="8453" cy="1345"/>
          </a:xfrm>
        </p:grpSpPr>
        <p:sp>
          <p:nvSpPr>
            <p:cNvPr id="15" name="文本框 14"/>
            <p:cNvSpPr txBox="1"/>
            <p:nvPr>
              <p:custDataLst>
                <p:tags r:id="rId7"/>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8"/>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11" name="文本框 10"/>
          <p:cNvSpPr txBox="1"/>
          <p:nvPr/>
        </p:nvSpPr>
        <p:spPr>
          <a:xfrm>
            <a:off x="772794" y="129540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11.2.2 过滤器的创建与配置</a:t>
            </a:r>
            <a:endParaRPr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639683" y="1654493"/>
            <a:ext cx="8293893" cy="922020"/>
          </a:xfrm>
          <a:prstGeom prst="rect">
            <a:avLst/>
          </a:prstGeom>
          <a:noFill/>
        </p:spPr>
        <p:txBody>
          <a:bodyPr wrap="square" rtlCol="0">
            <a:spAutoFit/>
          </a:bodyPr>
          <a:lstStyle/>
          <a:p>
            <a:pPr lvl="1" indent="0">
              <a:buFont typeface="+mj-lt"/>
              <a:buNone/>
            </a:pPr>
            <a:r>
              <a:rPr lang="en-US"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S</a:t>
            </a:r>
            <a:r>
              <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ervlet过滤器Filter的创建必须通过实现javax.servlet.Filter接口并提供一个无参构造函数。在javax.servlet.Filter接口中定义了以下三个方法：</a:t>
            </a:r>
            <a:endPar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1" indent="0">
              <a:buFont typeface="+mj-lt"/>
              <a:buNone/>
            </a:pPr>
            <a:r>
              <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2" name="文本框 11"/>
          <p:cNvSpPr txBox="1"/>
          <p:nvPr/>
        </p:nvSpPr>
        <p:spPr>
          <a:xfrm>
            <a:off x="509905" y="2338070"/>
            <a:ext cx="8552180" cy="1753235"/>
          </a:xfrm>
          <a:prstGeom prst="rect">
            <a:avLst/>
          </a:prstGeom>
          <a:noFill/>
        </p:spPr>
        <p:txBody>
          <a:bodyPr wrap="square" rtlCol="0">
            <a:spAutoFit/>
          </a:bodyPr>
          <a:p>
            <a:pPr marL="742950" lvl="1" indent="-285750">
              <a:buFont typeface="Arial" panose="020B0604020202020204" pitchFamily="34" charset="0"/>
              <a:buChar char="•"/>
            </a:pPr>
            <a:r>
              <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void init(FilterConfig config)：在Filter初始化时执行的方法。</a:t>
            </a:r>
            <a:endPar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marL="742950" lvl="1" indent="-285750">
              <a:buFont typeface="Arial" panose="020B0604020202020204" pitchFamily="34" charset="0"/>
              <a:buChar char="•"/>
            </a:pPr>
            <a:r>
              <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void doFilter(ervletRequest request, ServletResponse response, FilterChain chain)：实现过滤器的过滤功能，该方法就是对每个请求及响应进行额外的处理，并通过过滤器链对象FilterChain的doFilter方法来调用下一个Filter，如是没有其他Filter，则调用第一个的Servlet。</a:t>
            </a:r>
            <a:endPar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marL="742950" lvl="1" indent="-285750">
              <a:buFont typeface="Arial" panose="020B0604020202020204" pitchFamily="34" charset="0"/>
              <a:buChar char="•"/>
            </a:pPr>
            <a:r>
              <a:rPr lang="zh-CN" altLang="zh-CN" kern="100" dirty="0">
                <a:latin typeface="Times New Roman" panose="02020603050405020304" pitchFamily="18" charset="0"/>
                <a:ea typeface="汉仪雅酷黑 65W" panose="020B0604020202020204" charset="-122"/>
                <a:cs typeface="Times New Roman" panose="02020603050405020304" pitchFamily="18" charset="0"/>
                <a:sym typeface="+mn-ea"/>
              </a:rPr>
              <a:t>void destroy()：在Filter的生命周期结束时，自动调用该方法。</a:t>
            </a:r>
            <a:endParaRPr lang="zh-CN" altLang="en-US"/>
          </a:p>
        </p:txBody>
      </p:sp>
      <p:grpSp>
        <p:nvGrpSpPr>
          <p:cNvPr id="13" name="组合 12"/>
          <p:cNvGrpSpPr/>
          <p:nvPr/>
        </p:nvGrpSpPr>
        <p:grpSpPr>
          <a:xfrm>
            <a:off x="5017770" y="227965"/>
            <a:ext cx="4036695" cy="462915"/>
            <a:chOff x="3716" y="3214"/>
            <a:chExt cx="8453" cy="1345"/>
          </a:xfrm>
        </p:grpSpPr>
        <p:sp>
          <p:nvSpPr>
            <p:cNvPr id="16" name="文本框 15"/>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7" name="矩形 16"/>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5688" y="1132523"/>
            <a:ext cx="8293893" cy="4677410"/>
          </a:xfrm>
          <a:prstGeom prst="rect">
            <a:avLst/>
          </a:prstGeom>
          <a:noFill/>
        </p:spPr>
        <p:txBody>
          <a:bodyPr wrap="square" rtlCol="0">
            <a:spAutoFit/>
          </a:bodyPr>
          <a:lstStyle/>
          <a:p>
            <a:pPr lvl="1" indent="0">
              <a:buFont typeface="+mj-lt"/>
              <a:buNone/>
            </a:pPr>
            <a:r>
              <a:rPr altLang="zh-CN" sz="1400" kern="100" dirty="0">
                <a:latin typeface="Times New Roman" panose="02020603050405020304" pitchFamily="18" charset="0"/>
                <a:ea typeface="汉仪雅酷黑 65W" panose="020B0604020202020204" charset="-122"/>
                <a:cs typeface="Times New Roman" panose="02020603050405020304" pitchFamily="18" charset="0"/>
                <a:sym typeface="+mn-ea"/>
              </a:rPr>
              <a:t>由于JSP页面中并不能较好地支持中文，如果在上述的例子中HelloWorld.jsp的编码为“UTF-8”，输入中文提交后，则可能会输出乱码。以下实例通过Filter来实现将所有请求的编码方式设为“UTF-8”来确保JSP页面中所有中文字符能被正确地显示。本实例的Filter（EncodingFilter.java）的主要代码如下所示</a:t>
            </a:r>
            <a:r>
              <a:rPr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rPr>
              <a:t>：</a:t>
            </a:r>
            <a:endParaRPr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package chapter11;</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import javax.servlet.*;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import java.io.IOException;</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public class EncodingFilter implements Filter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@Override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public void init(FilterConfig filterConfig) throws ServletException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System.out.println("现在是Servlet初始化阶段");</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@Override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public void doFilter(ServletRequest servletRequest, ServletResponse servletResponse, FilterChain filterChain) throws IOException, ServletException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//设置编码方式为UTF-8。</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servletRequest.setCharacterEncoding("UTF-8");</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filterChain.doFilter(servletRequest, servletResponse);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@Override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public void destroy()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System.out.println("Servlet已经被销毁");</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p:cNvGrpSpPr/>
          <p:nvPr/>
        </p:nvGrpSpPr>
        <p:grpSpPr>
          <a:xfrm>
            <a:off x="5017770" y="227965"/>
            <a:ext cx="4036695" cy="462915"/>
            <a:chOff x="3716" y="3214"/>
            <a:chExt cx="8453" cy="1345"/>
          </a:xfrm>
        </p:grpSpPr>
        <p:sp>
          <p:nvSpPr>
            <p:cNvPr id="9" name="文本框 8"/>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5017770" y="227965"/>
            <a:ext cx="4036695" cy="462915"/>
            <a:chOff x="3716" y="3214"/>
            <a:chExt cx="8453" cy="1345"/>
          </a:xfrm>
        </p:grpSpPr>
        <p:sp>
          <p:nvSpPr>
            <p:cNvPr id="8" name="文本框 7"/>
            <p:cNvSpPr txBox="1"/>
            <p:nvPr>
              <p:custDataLst>
                <p:tags r:id="rId7"/>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p:cNvSpPr/>
            <p:nvPr>
              <p:custDataLst>
                <p:tags r:id="rId8"/>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9"/>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endParaRPr lang="zh-CN" altLang="en-US" sz="2000">
              <a:solidFill>
                <a:schemeClr val="bg1"/>
              </a:solidFill>
              <a:latin typeface="汉仪雅酷黑 65W" panose="020B0604020202020204" charset="-122"/>
              <a:ea typeface="汉仪雅酷黑 65W" panose="020B0604020202020204" charset="-122"/>
            </a:endParaRPr>
          </a:p>
        </p:txBody>
      </p:sp>
      <p:sp>
        <p:nvSpPr>
          <p:cNvPr id="16" name="文本框 15"/>
          <p:cNvSpPr txBox="1"/>
          <p:nvPr/>
        </p:nvSpPr>
        <p:spPr>
          <a:xfrm>
            <a:off x="1976755" y="1845310"/>
            <a:ext cx="6517005" cy="193802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sym typeface="+mn-ea"/>
              </a:rPr>
              <a:t>需要读者</a:t>
            </a:r>
            <a:r>
              <a:rPr lang="zh-CN" altLang="en-US" sz="2000" dirty="0">
                <a:latin typeface="汉仪雅酷黑 65W" panose="020B0604020202020204" charset="-122"/>
                <a:ea typeface="汉仪雅酷黑 65W" panose="020B0604020202020204" charset="-122"/>
                <a:sym typeface="+mn-ea"/>
              </a:rPr>
              <a:t>了解</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Servlet技术。</a:t>
            </a:r>
            <a:endParaRPr lang="zh-CN" altLang="en-US"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sym typeface="+mn-ea"/>
              </a:rPr>
              <a:t>了解</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Servlet技术过滤器相关知识。</a:t>
            </a:r>
            <a:endParaRPr lang="zh-CN" altLang="en-US"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sym typeface="+mn-ea"/>
              </a:rPr>
              <a:t>学习并掌握</a:t>
            </a:r>
            <a:r>
              <a:rPr lang="en-US" altLang="zh-CN" sz="2000" dirty="0">
                <a:latin typeface="汉仪雅酷黑 65W" panose="020B0604020202020204" charset="-122"/>
                <a:ea typeface="汉仪雅酷黑 65W" panose="020B0604020202020204" charset="-122"/>
                <a:sym typeface="+mn-ea"/>
              </a:rPr>
              <a:t>MVC</a:t>
            </a:r>
            <a:r>
              <a:rPr lang="zh-CN" altLang="en-US" sz="2000" dirty="0">
                <a:latin typeface="汉仪雅酷黑 65W" panose="020B0604020202020204" charset="-122"/>
                <a:ea typeface="汉仪雅酷黑 65W" panose="020B0604020202020204" charset="-122"/>
                <a:sym typeface="+mn-ea"/>
              </a:rPr>
              <a:t>模式。</a:t>
            </a:r>
            <a:endParaRPr lang="zh-CN" altLang="en-US" sz="2000" dirty="0">
              <a:latin typeface="汉仪雅酷黑 65W" panose="020B0604020202020204" charset="-122"/>
              <a:ea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sym typeface="+mn-ea"/>
              </a:rPr>
              <a:t>了解模式</a:t>
            </a:r>
            <a:r>
              <a:rPr lang="en-US" altLang="zh-CN" sz="2000" dirty="0">
                <a:latin typeface="汉仪雅酷黑 65W" panose="020B0604020202020204" charset="-122"/>
                <a:ea typeface="汉仪雅酷黑 65W" panose="020B0604020202020204" charset="-122"/>
                <a:sym typeface="+mn-ea"/>
              </a:rPr>
              <a:t>2</a:t>
            </a:r>
            <a:r>
              <a:rPr lang="zh-CN" altLang="en-US" sz="2000" dirty="0">
                <a:latin typeface="汉仪雅酷黑 65W" panose="020B0604020202020204" charset="-122"/>
                <a:ea typeface="汉仪雅酷黑 65W" panose="020B0604020202020204" charset="-122"/>
                <a:sym typeface="+mn-ea"/>
              </a:rPr>
              <a:t>并学会</a:t>
            </a:r>
            <a:r>
              <a:rPr sz="2000" dirty="0">
                <a:latin typeface="汉仪雅酷黑 65W" panose="020B0604020202020204" charset="-122"/>
                <a:ea typeface="汉仪雅酷黑 65W" panose="020B0604020202020204" charset="-122"/>
                <a:sym typeface="+mn-ea"/>
              </a:rPr>
              <a:t>JSP+Servlet+JavaBeans开发应用</a:t>
            </a:r>
            <a:r>
              <a:rPr lang="zh-CN" sz="2000" dirty="0">
                <a:latin typeface="汉仪雅酷黑 65W" panose="020B0604020202020204" charset="-122"/>
                <a:ea typeface="汉仪雅酷黑 65W" panose="020B0604020202020204" charset="-122"/>
                <a:sym typeface="+mn-ea"/>
              </a:rPr>
              <a:t>。</a:t>
            </a:r>
            <a:endParaRPr lang="zh-CN" sz="2000" dirty="0">
              <a:latin typeface="汉仪雅酷黑 65W" panose="020B0604020202020204" charset="-122"/>
              <a:ea typeface="汉仪雅酷黑 65W" panose="020B0604020202020204" charset="-122"/>
              <a:cs typeface="汉仪雅酷黑 65W" panose="020B0604020202020204" charset="-122"/>
              <a:sym typeface="+mn-ea"/>
            </a:endParaRP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0"/>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11"/>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13"/>
            </p:custDataLst>
          </p:nvPr>
        </p:nvPicPr>
        <p:blipFill>
          <a:blip r:embed="rId14"/>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5688" y="1315403"/>
            <a:ext cx="8293893" cy="2738120"/>
          </a:xfrm>
          <a:prstGeom prst="rect">
            <a:avLst/>
          </a:prstGeom>
          <a:noFill/>
        </p:spPr>
        <p:txBody>
          <a:bodyPr wrap="square" rtlCol="0">
            <a:spAutoFit/>
          </a:bodyPr>
          <a:lstStyle/>
          <a:p>
            <a:pPr lvl="1" indent="0">
              <a:buFont typeface="+mj-lt"/>
              <a:buNone/>
            </a:pPr>
            <a:r>
              <a:rPr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rPr>
              <a:t>Filter与Servlet类一样，也是放置在Web应用的classes包中。Filter处理类创建完毕后，也必须在web.xml文件中配置Filter。另外EncodingFilter被命名为了名称为encoding的Servlet过滤器。该过滤器拦截所有路径的Http请求，从而完成了将整个项目中的编码方式都设为“UTF-8”的目标。配置Filter的关键代码如下：</a:t>
            </a:r>
            <a:endParaRPr altLang="zh-CN"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&lt;filter&gt;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&lt;filter-name&gt;encoding&lt;/filter-name&gt;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&lt;filter-class&gt;chapter11.EncodingFilter&lt;/filter-class&gt;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&lt;/filter&gt;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&lt;filter-mapping&gt;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&lt;filter-name&gt;encoding&lt;/filter-name&gt;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    &lt;url-pattern&gt;/*&lt;/url-pattern&gt;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a:p>
            <a:pPr lvl="2" indent="0">
              <a:buFont typeface="+mj-lt"/>
              <a:buNone/>
            </a:pP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rPr>
              <a:t>&lt;/filter-mapping&gt;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9" name="组合 8"/>
          <p:cNvGrpSpPr/>
          <p:nvPr/>
        </p:nvGrpSpPr>
        <p:grpSpPr>
          <a:xfrm>
            <a:off x="5017770" y="227965"/>
            <a:ext cx="4036695" cy="462915"/>
            <a:chOff x="3716" y="3214"/>
            <a:chExt cx="8453" cy="1345"/>
          </a:xfrm>
        </p:grpSpPr>
        <p:sp>
          <p:nvSpPr>
            <p:cNvPr id="11" name="文本框 10"/>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5688" y="1315403"/>
            <a:ext cx="8293893" cy="1568450"/>
          </a:xfrm>
          <a:prstGeom prst="rect">
            <a:avLst/>
          </a:prstGeom>
          <a:noFill/>
        </p:spPr>
        <p:txBody>
          <a:bodyPr wrap="square" rtlCol="0">
            <a:spAutoFit/>
          </a:bodyPr>
          <a:lstStyle/>
          <a:p>
            <a:pPr lvl="1" indent="0">
              <a:buFont typeface="+mj-lt"/>
              <a:buNone/>
            </a:pPr>
            <a:r>
              <a:rPr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rPr>
              <a:t>Filter在web.xml文件中的配置主要包含两个步骤。首先使用&lt;filter&gt;标签来配置Filter的名称以及对应的Filter处理类。再通过&lt;Filter-mapping&gt;标签来配置Filter与过滤的请求的URL。Servlet中通常只配置一个URL ，而Filter可以同时拦截多个请求的URL，可以配置多个Filter拦截模式。实例中的名称为encoding过滤器设置为对所有请求进行过滤。通过加载过滤器之后，前面的示例中输入的中文也能正常显示了。该示例的显示效果如</a:t>
            </a:r>
            <a:r>
              <a:rPr lang="zh-CN" sz="1600" kern="100" dirty="0">
                <a:latin typeface="Times New Roman" panose="02020603050405020304" pitchFamily="18" charset="0"/>
                <a:ea typeface="汉仪雅酷黑 65W" panose="020B0604020202020204" charset="-122"/>
                <a:cs typeface="Times New Roman" panose="02020603050405020304" pitchFamily="18" charset="0"/>
                <a:sym typeface="+mn-ea"/>
              </a:rPr>
              <a:t>下</a:t>
            </a:r>
            <a:r>
              <a:rPr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rPr>
              <a:t>图所示。可以看出输入用户名称为中文后，也能在servlet处理的界面中成功输出。</a:t>
            </a:r>
            <a:endParaRPr lang="zh-CN" altLang="zh-CN" sz="1600" kern="100" dirty="0">
              <a:latin typeface="Times New Roman" panose="02020603050405020304" pitchFamily="18" charset="0"/>
              <a:ea typeface="汉仪雅酷黑 65W" panose="020B0604020202020204" charset="-122"/>
              <a:cs typeface="Times New Roman" panose="02020603050405020304" pitchFamily="18" charset="0"/>
              <a:sym typeface="+mn-ea"/>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11.2  Servlet过滤器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7" name="图片 6"/>
          <p:cNvPicPr>
            <a:picLocks noChangeAspect="1"/>
          </p:cNvPicPr>
          <p:nvPr>
            <p:custDataLst>
              <p:tags r:id="rId6"/>
            </p:custDataLst>
          </p:nvPr>
        </p:nvPicPr>
        <p:blipFill>
          <a:blip r:embed="rId7"/>
          <a:stretch>
            <a:fillRect/>
          </a:stretch>
        </p:blipFill>
        <p:spPr>
          <a:xfrm>
            <a:off x="2726055" y="3125470"/>
            <a:ext cx="3338195" cy="563880"/>
          </a:xfrm>
          <a:prstGeom prst="rect">
            <a:avLst/>
          </a:prstGeom>
        </p:spPr>
      </p:pic>
      <p:sp>
        <p:nvSpPr>
          <p:cNvPr id="9" name="文本框 8"/>
          <p:cNvSpPr txBox="1"/>
          <p:nvPr>
            <p:custDataLst>
              <p:tags r:id="rId8"/>
            </p:custDataLst>
          </p:nvPr>
        </p:nvSpPr>
        <p:spPr>
          <a:xfrm>
            <a:off x="3657600" y="3608705"/>
            <a:ext cx="1772285" cy="275590"/>
          </a:xfrm>
          <a:prstGeom prst="rect">
            <a:avLst/>
          </a:prstGeom>
          <a:noFill/>
        </p:spPr>
        <p:txBody>
          <a:bodyPr wrap="square" rtlCol="0">
            <a:spAutoFit/>
          </a:bodyPr>
          <a:p>
            <a:r>
              <a:rPr lang="zh-CN" altLang="en-US" sz="1200"/>
              <a:t>编码过滤器处理效果</a:t>
            </a:r>
            <a:endParaRPr lang="zh-CN" altLang="en-US" sz="1200"/>
          </a:p>
        </p:txBody>
      </p:sp>
      <p:grpSp>
        <p:nvGrpSpPr>
          <p:cNvPr id="11" name="组合 10"/>
          <p:cNvGrpSpPr/>
          <p:nvPr/>
        </p:nvGrpSpPr>
        <p:grpSpPr>
          <a:xfrm>
            <a:off x="5017770" y="227965"/>
            <a:ext cx="4036695" cy="462915"/>
            <a:chOff x="3716" y="3214"/>
            <a:chExt cx="8453" cy="1345"/>
          </a:xfrm>
        </p:grpSpPr>
        <p:sp>
          <p:nvSpPr>
            <p:cNvPr id="12" name="文本框 11"/>
            <p:cNvSpPr txBox="1"/>
            <p:nvPr>
              <p:custDataLst>
                <p:tags r:id="rId9"/>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10"/>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11.3  MVC模式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sp>
        <p:nvSpPr>
          <p:cNvPr id="6" name="文本框 5"/>
          <p:cNvSpPr txBox="1"/>
          <p:nvPr/>
        </p:nvSpPr>
        <p:spPr>
          <a:xfrm>
            <a:off x="701595" y="1161256"/>
            <a:ext cx="7740809" cy="2584450"/>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MVC模式包含了Model（模型层）、View（视图层）和Controller（控制层）。MVC模式也可以称为模型—视图—控制器模式，是软件工程设计中的一种软件架构模式。MVC模式将整个应用系统分为模型、视图和控制器，采取分层的目的是实现一种动态的程序设计，简化程序的修改和扩展的工作量，并且使程序模块的重复利用成为可能。MVC模式提供了将应用系统按模型、表示方式及行为等角色解耦的原则。每一层之间都相互独立，彼此之间只需要通过接口来进行通信。每一层对于其他层的内部的具体方法是不可见的，在一定程度上提高了程序的封装性。MVC模式的结构如</a:t>
            </a:r>
            <a:r>
              <a:rPr lang="zh-CN" altLang="zh-CN" sz="1800" kern="100" dirty="0">
                <a:effectLst/>
                <a:latin typeface="汉仪雅酷黑 65W" panose="020B0604020202020204" charset="-122"/>
                <a:ea typeface="汉仪雅酷黑 65W" panose="020B0604020202020204" charset="-122"/>
              </a:rPr>
              <a:t>下图所示。</a:t>
            </a:r>
            <a:endParaRPr lang="zh-CN" altLang="zh-CN" sz="1800" kern="100" dirty="0">
              <a:effectLst/>
              <a:latin typeface="汉仪雅酷黑 65W" panose="020B0604020202020204" charset="-122"/>
              <a:ea typeface="汉仪雅酷黑 65W" panose="020B0604020202020204" charset="-122"/>
            </a:endParaRPr>
          </a:p>
        </p:txBody>
      </p:sp>
      <p:pic>
        <p:nvPicPr>
          <p:cNvPr id="7" name="图片 6" descr="5"/>
          <p:cNvPicPr>
            <a:picLocks noChangeAspect="1"/>
          </p:cNvPicPr>
          <p:nvPr/>
        </p:nvPicPr>
        <p:blipFill>
          <a:blip r:embed="rId4"/>
          <a:stretch>
            <a:fillRect/>
          </a:stretch>
        </p:blipFill>
        <p:spPr>
          <a:xfrm>
            <a:off x="3091815" y="5311775"/>
            <a:ext cx="6116955" cy="40830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2980055" y="3630295"/>
            <a:ext cx="3183890" cy="1628140"/>
          </a:xfrm>
          <a:prstGeom prst="rect">
            <a:avLst/>
          </a:prstGeom>
        </p:spPr>
      </p:pic>
      <p:sp>
        <p:nvSpPr>
          <p:cNvPr id="10" name="文本框 9"/>
          <p:cNvSpPr txBox="1"/>
          <p:nvPr>
            <p:custDataLst>
              <p:tags r:id="rId7"/>
            </p:custDataLst>
          </p:nvPr>
        </p:nvSpPr>
        <p:spPr>
          <a:xfrm>
            <a:off x="3992880" y="5301615"/>
            <a:ext cx="1132205" cy="275590"/>
          </a:xfrm>
          <a:prstGeom prst="rect">
            <a:avLst/>
          </a:prstGeom>
          <a:noFill/>
        </p:spPr>
        <p:txBody>
          <a:bodyPr wrap="square" rtlCol="0">
            <a:spAutoFit/>
          </a:bodyPr>
          <a:p>
            <a:r>
              <a:rPr lang="zh-CN" altLang="en-US" sz="1200"/>
              <a:t>MVC模式结构</a:t>
            </a:r>
            <a:endParaRPr lang="zh-CN" altLang="en-US" sz="1200"/>
          </a:p>
        </p:txBody>
      </p:sp>
      <p:grpSp>
        <p:nvGrpSpPr>
          <p:cNvPr id="12" name="组合 11"/>
          <p:cNvGrpSpPr/>
          <p:nvPr/>
        </p:nvGrpSpPr>
        <p:grpSpPr>
          <a:xfrm>
            <a:off x="5017770" y="227965"/>
            <a:ext cx="4036695" cy="462915"/>
            <a:chOff x="3716" y="3214"/>
            <a:chExt cx="8453" cy="1345"/>
          </a:xfrm>
        </p:grpSpPr>
        <p:sp>
          <p:nvSpPr>
            <p:cNvPr id="13" name="文本框 12"/>
            <p:cNvSpPr txBox="1"/>
            <p:nvPr>
              <p:custDataLst>
                <p:tags r:id="rId8"/>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5" name="矩形 14"/>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536813" y="1214487"/>
            <a:ext cx="8293893" cy="368300"/>
          </a:xfrm>
          <a:prstGeom prst="rect">
            <a:avLst/>
          </a:prstGeom>
          <a:noFill/>
        </p:spPr>
        <p:txBody>
          <a:bodyPr wrap="square" rtlCol="0">
            <a:spAutoFit/>
          </a:bodyPr>
          <a:lstStyle/>
          <a:p>
            <a:pPr indent="266700" algn="just"/>
            <a:r>
              <a:rPr sz="1800" kern="100">
                <a:effectLst/>
                <a:latin typeface="汉仪雅酷黑 65W" panose="020B0604020202020204" charset="-122"/>
                <a:ea typeface="汉仪雅酷黑 65W" panose="020B0604020202020204" charset="-122"/>
              </a:rPr>
              <a:t>MVC模式中各组成部分的主要功能如下：</a:t>
            </a:r>
            <a:endParaRPr sz="1800" kern="100">
              <a:effectLst/>
              <a:latin typeface="汉仪雅酷黑 65W" panose="020B0604020202020204" charset="-122"/>
              <a:ea typeface="汉仪雅酷黑 65W" panose="020B0604020202020204" charset="-122"/>
            </a:endParaRPr>
          </a:p>
        </p:txBody>
      </p:sp>
      <p:sp>
        <p:nvSpPr>
          <p:cNvPr id="7" name="文本框 6"/>
          <p:cNvSpPr txBox="1"/>
          <p:nvPr>
            <p:custDataLst>
              <p:tags r:id="rId5"/>
            </p:custDataLst>
          </p:nvPr>
        </p:nvSpPr>
        <p:spPr>
          <a:xfrm>
            <a:off x="663813" y="1678037"/>
            <a:ext cx="8293893" cy="3138170"/>
          </a:xfrm>
          <a:prstGeom prst="rect">
            <a:avLst/>
          </a:prstGeom>
          <a:noFill/>
        </p:spPr>
        <p:txBody>
          <a:bodyPr wrap="square" rtlCol="0">
            <a:spAutoFit/>
          </a:bodyPr>
          <a:p>
            <a:pPr marL="285750" indent="-285750" algn="just">
              <a:buFont typeface="Arial" panose="020B0604020202020204" pitchFamily="34" charset="0"/>
              <a:buChar char="•"/>
            </a:pPr>
            <a:r>
              <a:rPr sz="1800" kern="100">
                <a:effectLst/>
                <a:latin typeface="汉仪雅酷黑 65W" panose="020B0604020202020204" charset="-122"/>
                <a:ea typeface="汉仪雅酷黑 65W" panose="020B0604020202020204" charset="-122"/>
              </a:rPr>
              <a:t>模型（Model）：模型能够体现Java Web应用程序的功能，用于封装应用程序业务逻辑。模型可以直接访问数据，例如模型可以对数据库进行访问。模型不依赖视图和控制器来发挥其作用。即模型不需要关心会被如何显示或是如何被操作，但是模型中数据的变化一般会通过某种渠道被公布。模型必须向外界提供一系列的功能性接口来提供一些功能的访问。</a:t>
            </a:r>
            <a:endParaRPr sz="1800" kern="10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sz="1800" kern="100">
                <a:effectLst/>
                <a:latin typeface="汉仪雅酷黑 65W" panose="020B0604020202020204" charset="-122"/>
                <a:ea typeface="汉仪雅酷黑 65W" panose="020B0604020202020204" charset="-122"/>
              </a:rPr>
              <a:t>视图（View）：视图主要用于显示模型。视图能够实现模型的选择性显示，允许一个模型对应多个视图。在视图中一般不包含Java Web应用程序中的业务逻辑的处理，但模型中数据的变化在模型的视图中必须进行更新。</a:t>
            </a:r>
            <a:endParaRPr sz="1800" kern="100">
              <a:effectLst/>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sz="1800" kern="100">
                <a:effectLst/>
                <a:latin typeface="汉仪雅酷黑 65W" panose="020B0604020202020204" charset="-122"/>
                <a:ea typeface="汉仪雅酷黑 65W" panose="020B0604020202020204" charset="-122"/>
              </a:rPr>
              <a:t>控制器（Controller）：控制器主要用于控制应用程序的处理流程。控制器处理事件并做出响应，事件包括用户的行为和数据模型的改变。当用户与视图交互时，可以通过控制器来更新模型状态并且新的模型状态会由视图显示。</a:t>
            </a:r>
            <a:endParaRPr sz="1800" kern="100">
              <a:effectLst/>
              <a:latin typeface="汉仪雅酷黑 65W" panose="020B0604020202020204" charset="-122"/>
              <a:ea typeface="汉仪雅酷黑 65W" panose="020B0604020202020204" charset="-122"/>
            </a:endParaRPr>
          </a:p>
        </p:txBody>
      </p:sp>
      <p:sp>
        <p:nvSpPr>
          <p:cNvPr id="11" name="文本框 10"/>
          <p:cNvSpPr txBox="1"/>
          <p:nvPr>
            <p:custDataLst>
              <p:tags r:id="rId6"/>
            </p:custDataLst>
          </p:nvPr>
        </p:nvSpPr>
        <p:spPr>
          <a:xfrm>
            <a:off x="400685" y="765810"/>
            <a:ext cx="3932555" cy="398780"/>
          </a:xfrm>
          <a:prstGeom prst="rect">
            <a:avLst/>
          </a:prstGeom>
          <a:noFill/>
        </p:spPr>
        <p:txBody>
          <a:bodyPr wrap="square" rtlCol="0">
            <a:spAutoFit/>
          </a:bodyPr>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11.3  MVC模式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12" name="组合 11"/>
          <p:cNvGrpSpPr/>
          <p:nvPr/>
        </p:nvGrpSpPr>
        <p:grpSpPr>
          <a:xfrm>
            <a:off x="5017770" y="227965"/>
            <a:ext cx="4036695" cy="462915"/>
            <a:chOff x="3716" y="3214"/>
            <a:chExt cx="8453" cy="1345"/>
          </a:xfrm>
        </p:grpSpPr>
        <p:sp>
          <p:nvSpPr>
            <p:cNvPr id="13" name="文本框 12"/>
            <p:cNvSpPr txBox="1"/>
            <p:nvPr>
              <p:custDataLst>
                <p:tags r:id="rId7"/>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5" name="矩形 14"/>
            <p:cNvSpPr/>
            <p:nvPr>
              <p:custDataLst>
                <p:tags r:id="rId8"/>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536813" y="1214487"/>
            <a:ext cx="8293893" cy="3969385"/>
          </a:xfrm>
          <a:prstGeom prst="rect">
            <a:avLst/>
          </a:prstGeom>
          <a:noFill/>
        </p:spPr>
        <p:txBody>
          <a:bodyPr wrap="square" rtlCol="0">
            <a:spAutoFit/>
          </a:bodyPr>
          <a:lstStyle/>
          <a:p>
            <a:pPr indent="266700" algn="just"/>
            <a:r>
              <a:rPr sz="1800" kern="100">
                <a:effectLst/>
                <a:latin typeface="汉仪雅酷黑 65W" panose="020B0604020202020204" charset="-122"/>
                <a:ea typeface="汉仪雅酷黑 65W" panose="020B0604020202020204" charset="-122"/>
              </a:rPr>
              <a:t>MVC模式虽然可以帮助降低程序的耦合性并提高模块化编程的思想。但MVC模式并不能保证每一个结构设计都是正确的，如何在一个Java Web应用的设计中科学地使用MVC架构模式与系统使用的技术密切相关。MVC模式的优点体现在以下几个方面。</a:t>
            </a:r>
            <a:endParaRPr sz="1800" kern="100">
              <a:effectLst/>
              <a:latin typeface="汉仪雅酷黑 65W" panose="020B0604020202020204" charset="-122"/>
              <a:ea typeface="汉仪雅酷黑 65W" panose="020B0604020202020204" charset="-122"/>
            </a:endParaRPr>
          </a:p>
          <a:p>
            <a:pPr indent="266700" algn="just"/>
            <a:r>
              <a:rPr sz="1800" kern="100">
                <a:effectLst/>
                <a:latin typeface="汉仪雅酷黑 65W" panose="020B0604020202020204" charset="-122"/>
                <a:ea typeface="汉仪雅酷黑 65W" panose="020B0604020202020204" charset="-122"/>
              </a:rPr>
              <a:t>首先，在MVC模式中，应用程序中的业务逻辑由模型来实现，视图则只需要负责数据的显示。通过这种方式实现了业务逻辑处理和页面表示模块的分离。因此，多个视图能共享一个模型，同一个模型可以被不同的视图重用，大大提高了代码的可重用性。</a:t>
            </a:r>
            <a:endParaRPr sz="1800" kern="100">
              <a:effectLst/>
              <a:latin typeface="汉仪雅酷黑 65W" panose="020B0604020202020204" charset="-122"/>
              <a:ea typeface="汉仪雅酷黑 65W" panose="020B0604020202020204" charset="-122"/>
            </a:endParaRPr>
          </a:p>
          <a:p>
            <a:pPr indent="266700" algn="just"/>
            <a:r>
              <a:rPr sz="1800" kern="100">
                <a:effectLst/>
                <a:latin typeface="汉仪雅酷黑 65W" panose="020B0604020202020204" charset="-122"/>
                <a:ea typeface="汉仪雅酷黑 65W" panose="020B0604020202020204" charset="-122"/>
              </a:rPr>
              <a:t>其次，模型是单独的个体，与控制器和视图保持相对独立。模型的自包含使得更改应用程序的数据层和业务逻辑更为简洁。而MVC的三个部分相互独立，改变其中一个模块并不会影响其他模块，依据这种设计思想可以设计出良好的低耦合的组件。另外将原本散落在项目的各个部分中的代码段整合到一个模块中，提高了代码的内聚度。此外，控制器提高了Java Web应用程序的灵活性和可配置性。控制器可以连接不同的模型和视图来完成用户对应的需求。</a:t>
            </a:r>
            <a:endParaRPr sz="1800" kern="100">
              <a:effectLst/>
              <a:latin typeface="汉仪雅酷黑 65W" panose="020B0604020202020204" charset="-122"/>
              <a:ea typeface="汉仪雅酷黑 65W" panose="020B0604020202020204" charset="-122"/>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11.3  MVC模式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11" name="组合 10"/>
          <p:cNvGrpSpPr/>
          <p:nvPr/>
        </p:nvGrpSpPr>
        <p:grpSpPr>
          <a:xfrm>
            <a:off x="5017770" y="227965"/>
            <a:ext cx="4036695" cy="462915"/>
            <a:chOff x="3716" y="3214"/>
            <a:chExt cx="8453" cy="1345"/>
          </a:xfrm>
        </p:grpSpPr>
        <p:sp>
          <p:nvSpPr>
            <p:cNvPr id="12" name="文本框 11"/>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536813" y="1275447"/>
            <a:ext cx="8293893" cy="2306955"/>
          </a:xfrm>
          <a:prstGeom prst="rect">
            <a:avLst/>
          </a:prstGeom>
          <a:noFill/>
        </p:spPr>
        <p:txBody>
          <a:bodyPr wrap="square" rtlCol="0">
            <a:spAutoFit/>
          </a:bodyPr>
          <a:lstStyle/>
          <a:p>
            <a:pPr indent="266700" algn="just"/>
            <a:r>
              <a:rPr sz="1800" kern="100">
                <a:effectLst/>
                <a:latin typeface="汉仪雅酷黑 65W" panose="020B0604020202020204" charset="-122"/>
                <a:ea typeface="汉仪雅酷黑 65W" panose="020B0604020202020204" charset="-122"/>
              </a:rPr>
              <a:t>MVC模式的缺点是在开发一个基于MVC架构的Java Web项目时，将不得不考虑如何将MVC运用到应用程序中，这样将导致Java Web项目开发中的额外的工作量并增加了项目的模块划分复杂性。因此，MVC模式并不适合小型甚至中等规模的应用程序，但对于开发存在大量用户界面，并且逻辑复杂的大型应用程序，MVC将会使软件在健壮性、代码重用和项目结构等性能指标得到很好的提升。尽管在最初根据开发项目的业务需求构建MVC框架时会花费一定的时间，但从长远的角度来看，使用MVC模式进行Java Web应用的开发会提高后期软件开发的效率。</a:t>
            </a:r>
            <a:endParaRPr sz="1800" kern="100">
              <a:effectLst/>
              <a:latin typeface="汉仪雅酷黑 65W" panose="020B0604020202020204" charset="-122"/>
              <a:ea typeface="汉仪雅酷黑 65W" panose="020B0604020202020204" charset="-122"/>
            </a:endParaRPr>
          </a:p>
        </p:txBody>
      </p:sp>
      <p:sp>
        <p:nvSpPr>
          <p:cNvPr id="6" name="文本框 5"/>
          <p:cNvSpPr txBox="1"/>
          <p:nvPr>
            <p:custDataLst>
              <p:tags r:id="rId5"/>
            </p:custDataLst>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11.3  MVC模式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p:cNvGrpSpPr/>
          <p:nvPr/>
        </p:nvGrpSpPr>
        <p:grpSpPr>
          <a:xfrm>
            <a:off x="5017770" y="227965"/>
            <a:ext cx="4036695" cy="462915"/>
            <a:chOff x="3716" y="3214"/>
            <a:chExt cx="8453" cy="1345"/>
          </a:xfrm>
        </p:grpSpPr>
        <p:sp>
          <p:nvSpPr>
            <p:cNvPr id="11" name="文本框 10"/>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4815" y="1724025"/>
            <a:ext cx="8293735" cy="4619625"/>
          </a:xfrm>
          <a:prstGeom prst="rect">
            <a:avLst/>
          </a:prstGeom>
          <a:noFill/>
        </p:spPr>
        <p:txBody>
          <a:bodyPr wrap="square" rtlCol="0">
            <a:noAutofit/>
          </a:bodyPr>
          <a:lstStyle/>
          <a:p>
            <a:pPr indent="266700" algn="just"/>
            <a:r>
              <a:rPr altLang="zh-CN" sz="1800" kern="100" dirty="0">
                <a:effectLst/>
                <a:latin typeface="汉仪雅酷黑 65W" panose="020B0604020202020204" charset="-122"/>
                <a:ea typeface="汉仪雅酷黑 65W" panose="020B0604020202020204" charset="-122"/>
              </a:rPr>
              <a:t>模式2是基于MVC架构来构建Java Web应用的开发模式。在基于模式2来构建Java Web应用的过程中，通常会将Java Web应用的架构根据MVC模式划分为三个层次：</a:t>
            </a:r>
            <a:endParaRPr altLang="zh-CN" sz="18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汉仪雅酷黑 65W" panose="020B0604020202020204" charset="-122"/>
                <a:ea typeface="汉仪雅酷黑 65W" panose="020B0604020202020204" charset="-122"/>
              </a:rPr>
              <a:t>1.视图层</a:t>
            </a:r>
            <a:endParaRPr altLang="zh-CN" sz="16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黑体" panose="02010609060101010101" charset="-122"/>
                <a:ea typeface="黑体" panose="02010609060101010101" charset="-122"/>
                <a:cs typeface="黑体" panose="02010609060101010101" charset="-122"/>
              </a:rPr>
              <a:t>视图层主要负责前端页面的显示。视图层可以包括前端的HTML、XML、JSP及Applet等，主要充当用户的操作接口，完成数据的输入和处理结果的输出。视图层的功能对应于MVC模式中的视图部分。</a:t>
            </a:r>
            <a:endParaRPr altLang="zh-CN" sz="16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汉仪雅酷黑 65W" panose="020B0604020202020204" charset="-122"/>
                <a:ea typeface="汉仪雅酷黑 65W" panose="020B0604020202020204" charset="-122"/>
              </a:rPr>
              <a:t>2.控制层</a:t>
            </a:r>
            <a:endParaRPr altLang="zh-CN" sz="16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黑体" panose="02010609060101010101" charset="-122"/>
                <a:ea typeface="黑体" panose="02010609060101010101" charset="-122"/>
                <a:cs typeface="黑体" panose="02010609060101010101" charset="-122"/>
              </a:rPr>
              <a:t>控制层的主要工作是控制整个Java Web应用处理请求的流程。控制层会将视图层提交的数据传输到业务逻辑层处理，并将处理得到的结果返回至视图层。控制层处于视图层和业务逻辑层之中，控制层的功能相当于MVC模式中的控制器部分。</a:t>
            </a:r>
            <a:endParaRPr altLang="zh-CN" sz="16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汉仪雅酷黑 65W" panose="020B0604020202020204" charset="-122"/>
                <a:ea typeface="汉仪雅酷黑 65W" panose="020B0604020202020204" charset="-122"/>
              </a:rPr>
              <a:t>3.业务逻辑层</a:t>
            </a:r>
            <a:endParaRPr altLang="zh-CN" sz="1600" kern="100" dirty="0">
              <a:effectLst/>
              <a:latin typeface="汉仪雅酷黑 65W" panose="020B0604020202020204" charset="-122"/>
              <a:ea typeface="汉仪雅酷黑 65W" panose="020B0604020202020204" charset="-122"/>
            </a:endParaRPr>
          </a:p>
          <a:p>
            <a:pPr indent="266700" algn="just"/>
            <a:r>
              <a:rPr altLang="zh-CN" sz="1600" kern="100" dirty="0">
                <a:effectLst/>
                <a:latin typeface="黑体" panose="02010609060101010101" charset="-122"/>
                <a:ea typeface="黑体" panose="02010609060101010101" charset="-122"/>
                <a:cs typeface="黑体" panose="02010609060101010101" charset="-122"/>
              </a:rPr>
              <a:t>业务逻辑层是使用模型2开发Java Web应用的核心部分，它的主要功能包括应用中数据的处理和维护及业务逻辑的实现。业务逻辑层的功能对应于MVC模式中的模型部分。</a:t>
            </a:r>
            <a:endParaRPr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sp>
        <p:nvSpPr>
          <p:cNvPr id="11" name="文本框 10"/>
          <p:cNvSpPr txBox="1"/>
          <p:nvPr>
            <p:custDataLst>
              <p:tags r:id="rId5"/>
            </p:custDataLst>
          </p:nvPr>
        </p:nvSpPr>
        <p:spPr>
          <a:xfrm>
            <a:off x="772794" y="1295400"/>
            <a:ext cx="4027806" cy="368300"/>
          </a:xfrm>
          <a:prstGeom prst="rect">
            <a:avLst/>
          </a:prstGeom>
          <a:noFill/>
        </p:spPr>
        <p:txBody>
          <a:bodyPr wrap="square" rtlCol="0">
            <a:spAutoFit/>
          </a:bodyPr>
          <a:p>
            <a:r>
              <a:rPr dirty="0">
                <a:latin typeface="汉仪雅酷黑 65W" panose="020B0604020202020204" charset="-122"/>
                <a:ea typeface="汉仪雅酷黑 65W" panose="020B0604020202020204" charset="-122"/>
                <a:cs typeface="汉仪雅酷黑 65W" panose="020B0604020202020204" charset="-122"/>
              </a:rPr>
              <a:t>11.4.1  模式2简介</a:t>
            </a:r>
            <a:endParaRPr dirty="0">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p:cNvGrpSpPr/>
          <p:nvPr/>
        </p:nvGrpSpPr>
        <p:grpSpPr>
          <a:xfrm>
            <a:off x="5017770" y="227965"/>
            <a:ext cx="4036695" cy="462915"/>
            <a:chOff x="3716" y="3214"/>
            <a:chExt cx="8453" cy="1345"/>
          </a:xfrm>
        </p:grpSpPr>
        <p:sp>
          <p:nvSpPr>
            <p:cNvPr id="6" name="文本框 5"/>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sp>
        <p:nvSpPr>
          <p:cNvPr id="10" name="文本框 9"/>
          <p:cNvSpPr txBox="1"/>
          <p:nvPr/>
        </p:nvSpPr>
        <p:spPr>
          <a:xfrm>
            <a:off x="400685" y="1134110"/>
            <a:ext cx="8293735" cy="1546225"/>
          </a:xfrm>
          <a:prstGeom prst="rect">
            <a:avLst/>
          </a:prstGeom>
          <a:noFill/>
        </p:spPr>
        <p:txBody>
          <a:bodyPr wrap="square" rtlCol="0">
            <a:noAutofit/>
          </a:bodyPr>
          <a:lstStyle/>
          <a:p>
            <a:pPr indent="266700" algn="just"/>
            <a:r>
              <a:rPr altLang="zh-CN" sz="1600" kern="100" dirty="0">
                <a:effectLst/>
                <a:latin typeface="汉仪雅酷黑 65W" panose="020B0604020202020204" charset="-122"/>
                <a:ea typeface="汉仪雅酷黑 65W" panose="020B0604020202020204" charset="-122"/>
              </a:rPr>
              <a:t>采用模式2来开发Java Web应用时。由于视图层是Java Web应用的显示接口，主要由JSP技术实现。控制层提供应用程序的过程处理控制，主要由Servlet实现。而业务逻辑层则代表了应用程序中的业务逻辑的处理，主要由JavaBean组件实现。因此，模型2也可称为JSP+Servlet+JavaBeans模式。模式2以控制器为中心，将用户接口、程序流程控制和业务逻辑的处理划分为不同的组件来实现，通过组件的交互性与重用性来弥补模型1(JSP+JavaBeans)开发过程中的不足。模式2的体系架构如</a:t>
            </a:r>
            <a:r>
              <a:rPr lang="zh-CN" sz="1600" kern="100" dirty="0">
                <a:effectLst/>
                <a:latin typeface="汉仪雅酷黑 65W" panose="020B0604020202020204" charset="-122"/>
                <a:ea typeface="汉仪雅酷黑 65W" panose="020B0604020202020204" charset="-122"/>
              </a:rPr>
              <a:t>下</a:t>
            </a:r>
            <a:r>
              <a:rPr altLang="zh-CN" sz="1600" kern="100" dirty="0">
                <a:effectLst/>
                <a:latin typeface="汉仪雅酷黑 65W" panose="020B0604020202020204" charset="-122"/>
                <a:ea typeface="汉仪雅酷黑 65W" panose="020B0604020202020204" charset="-122"/>
              </a:rPr>
              <a:t>图所示。</a:t>
            </a:r>
            <a:endParaRPr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pic>
        <p:nvPicPr>
          <p:cNvPr id="6" name="图片 5"/>
          <p:cNvPicPr>
            <a:picLocks noChangeAspect="1"/>
          </p:cNvPicPr>
          <p:nvPr>
            <p:custDataLst>
              <p:tags r:id="rId4"/>
            </p:custDataLst>
          </p:nvPr>
        </p:nvPicPr>
        <p:blipFill>
          <a:blip r:embed="rId5"/>
          <a:stretch>
            <a:fillRect/>
          </a:stretch>
        </p:blipFill>
        <p:spPr>
          <a:xfrm>
            <a:off x="2200275" y="2695575"/>
            <a:ext cx="4674870" cy="275463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7" name="文本框 6"/>
          <p:cNvSpPr txBox="1"/>
          <p:nvPr>
            <p:custDataLst>
              <p:tags r:id="rId7"/>
            </p:custDataLst>
          </p:nvPr>
        </p:nvSpPr>
        <p:spPr>
          <a:xfrm>
            <a:off x="3992880" y="5444490"/>
            <a:ext cx="1416050" cy="275590"/>
          </a:xfrm>
          <a:prstGeom prst="rect">
            <a:avLst/>
          </a:prstGeom>
          <a:noFill/>
        </p:spPr>
        <p:txBody>
          <a:bodyPr wrap="square" rtlCol="0">
            <a:spAutoFit/>
          </a:bodyPr>
          <a:p>
            <a:r>
              <a:rPr lang="zh-CN" altLang="en-US" sz="1200"/>
              <a:t>模式2的体系架构</a:t>
            </a:r>
            <a:endParaRPr lang="zh-CN" altLang="en-US" sz="1200"/>
          </a:p>
        </p:txBody>
      </p:sp>
      <p:grpSp>
        <p:nvGrpSpPr>
          <p:cNvPr id="12" name="组合 11"/>
          <p:cNvGrpSpPr/>
          <p:nvPr/>
        </p:nvGrpSpPr>
        <p:grpSpPr>
          <a:xfrm>
            <a:off x="5017770" y="227965"/>
            <a:ext cx="4036695" cy="462915"/>
            <a:chOff x="3716" y="3214"/>
            <a:chExt cx="8453" cy="1345"/>
          </a:xfrm>
        </p:grpSpPr>
        <p:sp>
          <p:nvSpPr>
            <p:cNvPr id="13" name="文本框 12"/>
            <p:cNvSpPr txBox="1"/>
            <p:nvPr>
              <p:custDataLst>
                <p:tags r:id="rId8"/>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5" name="矩形 14"/>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sp>
        <p:nvSpPr>
          <p:cNvPr id="10" name="文本框 9"/>
          <p:cNvSpPr txBox="1"/>
          <p:nvPr/>
        </p:nvSpPr>
        <p:spPr>
          <a:xfrm>
            <a:off x="400685" y="1332230"/>
            <a:ext cx="8293735" cy="3344545"/>
          </a:xfrm>
          <a:prstGeom prst="rect">
            <a:avLst/>
          </a:prstGeom>
          <a:noFill/>
        </p:spPr>
        <p:txBody>
          <a:bodyPr wrap="square" rtlCol="0">
            <a:noAutofit/>
          </a:bodyPr>
          <a:lstStyle/>
          <a:p>
            <a:pPr indent="266700" algn="just"/>
            <a:r>
              <a:rPr sz="1600" kern="100" dirty="0">
                <a:effectLst/>
                <a:latin typeface="汉仪雅酷黑 65W" panose="020B0604020202020204" charset="-122"/>
                <a:ea typeface="汉仪雅酷黑 65W" panose="020B0604020202020204" charset="-122"/>
              </a:rPr>
              <a:t>在模式2中，Java Web应用的处理过程包括5个步骤：</a:t>
            </a:r>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①Servlet充当控制器的角色，负责接收客户端请求并处理请求；</a:t>
            </a:r>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②根据请求的类型，Servlet可以直接操作数据库中的数据，也可创建JavaBean并将请求经过处理后的结果作为初始化参数传入JavaBean中；</a:t>
            </a:r>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③Servlet将请求传送给适当的JSP页面，用于显示结果；</a:t>
            </a:r>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④JSP从JavaBean中读取数据，通过JavaBean与数据库进行交互；</a:t>
            </a:r>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⑤JSP页面返回客户端。</a:t>
            </a:r>
            <a:endParaRPr sz="1600" kern="100" dirty="0">
              <a:effectLst/>
              <a:latin typeface="汉仪雅酷黑 65W" panose="020B0604020202020204" charset="-122"/>
              <a:ea typeface="汉仪雅酷黑 65W" panose="020B0604020202020204" charset="-122"/>
            </a:endParaRPr>
          </a:p>
          <a:p>
            <a:pPr indent="266700" algn="just"/>
            <a:endParaRPr sz="1600" kern="100" dirty="0">
              <a:effectLst/>
              <a:latin typeface="汉仪雅酷黑 65W" panose="020B0604020202020204" charset="-122"/>
              <a:ea typeface="汉仪雅酷黑 65W" panose="020B0604020202020204" charset="-122"/>
            </a:endParaRPr>
          </a:p>
          <a:p>
            <a:pPr indent="266700" algn="just"/>
            <a:r>
              <a:rPr sz="1600" kern="100" dirty="0">
                <a:effectLst/>
                <a:latin typeface="汉仪雅酷黑 65W" panose="020B0604020202020204" charset="-122"/>
                <a:ea typeface="汉仪雅酷黑 65W" panose="020B0604020202020204" charset="-122"/>
              </a:rPr>
              <a:t>在模式2中，JSP负责页面的显示，JavaBean负责业务逻辑的处理，Servlet负责流程控制。此外，Servlet不需要通过输出流对象产生页面，只负责产生中间数据并将这些数据以JavaBean的形式存储在Session或其他对象中。通过模型2的划分，使得Java Web应用的开发可以充分利用MVC模式的优点，使得视图层、控制层及业务逻辑层能同时进行开发，进一步提高了Java Web应用开发的效率和应用中的代码功能的可重用性。</a:t>
            </a:r>
            <a:endParaRPr sz="16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pic>
        <p:nvPicPr>
          <p:cNvPr id="5" name="图片 4" descr="5"/>
          <p:cNvPicPr>
            <a:picLocks noChangeAspect="1"/>
          </p:cNvPicPr>
          <p:nvPr/>
        </p:nvPicPr>
        <p:blipFill>
          <a:blip r:embed="rId4"/>
          <a:stretch>
            <a:fillRect/>
          </a:stretch>
        </p:blipFill>
        <p:spPr>
          <a:xfrm>
            <a:off x="3091815" y="5311775"/>
            <a:ext cx="6116955" cy="408305"/>
          </a:xfrm>
          <a:prstGeom prst="rect">
            <a:avLst/>
          </a:prstGeom>
        </p:spPr>
      </p:pic>
      <p:grpSp>
        <p:nvGrpSpPr>
          <p:cNvPr id="11" name="组合 10"/>
          <p:cNvGrpSpPr/>
          <p:nvPr/>
        </p:nvGrpSpPr>
        <p:grpSpPr>
          <a:xfrm>
            <a:off x="5017770" y="227965"/>
            <a:ext cx="4036695" cy="462915"/>
            <a:chOff x="3716" y="3214"/>
            <a:chExt cx="8453" cy="1345"/>
          </a:xfrm>
        </p:grpSpPr>
        <p:sp>
          <p:nvSpPr>
            <p:cNvPr id="12" name="文本框 11"/>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4815" y="1724025"/>
            <a:ext cx="8293735" cy="963930"/>
          </a:xfrm>
          <a:prstGeom prst="rect">
            <a:avLst/>
          </a:prstGeom>
          <a:noFill/>
        </p:spPr>
        <p:txBody>
          <a:bodyPr wrap="square" rtlCol="0">
            <a:noAutofit/>
          </a:bodyPr>
          <a:lstStyle/>
          <a:p>
            <a:pPr indent="266700" algn="just"/>
            <a:r>
              <a:rPr altLang="zh-CN" sz="1800" kern="100" dirty="0">
                <a:effectLst/>
                <a:latin typeface="汉仪雅酷黑 65W" panose="020B0604020202020204" charset="-122"/>
                <a:ea typeface="汉仪雅酷黑 65W" panose="020B0604020202020204" charset="-122"/>
              </a:rPr>
              <a:t>在本节中将利用模式2来开发一个非常简单的的Java Web应用。这个Java Web应用主要用于进行用户登录的验证。通过这个应用实例演示在实际开发中如何通过模式2开发Java Web应用。</a:t>
            </a:r>
            <a:endParaRPr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sp>
        <p:nvSpPr>
          <p:cNvPr id="11" name="文本框 10"/>
          <p:cNvSpPr txBox="1"/>
          <p:nvPr>
            <p:custDataLst>
              <p:tags r:id="rId5"/>
            </p:custDataLst>
          </p:nvPr>
        </p:nvSpPr>
        <p:spPr>
          <a:xfrm>
            <a:off x="772795" y="1295400"/>
            <a:ext cx="4755515" cy="368300"/>
          </a:xfrm>
          <a:prstGeom prst="rect">
            <a:avLst/>
          </a:prstGeom>
          <a:noFill/>
        </p:spPr>
        <p:txBody>
          <a:bodyPr wrap="square" rtlCol="0">
            <a:spAutoFit/>
          </a:bodyPr>
          <a:p>
            <a:r>
              <a:rPr dirty="0">
                <a:latin typeface="汉仪雅酷黑 65W" panose="020B0604020202020204" charset="-122"/>
                <a:ea typeface="汉仪雅酷黑 65W" panose="020B0604020202020204" charset="-122"/>
                <a:cs typeface="汉仪雅酷黑 65W" panose="020B0604020202020204" charset="-122"/>
              </a:rPr>
              <a:t>11.4.</a:t>
            </a:r>
            <a:r>
              <a:rPr lang="en-US" dirty="0">
                <a:latin typeface="汉仪雅酷黑 65W" panose="020B0604020202020204" charset="-122"/>
                <a:ea typeface="汉仪雅酷黑 65W" panose="020B0604020202020204" charset="-122"/>
                <a:cs typeface="汉仪雅酷黑 65W" panose="020B0604020202020204" charset="-122"/>
              </a:rPr>
              <a:t>2</a:t>
            </a:r>
            <a:r>
              <a:rPr dirty="0">
                <a:latin typeface="汉仪雅酷黑 65W" panose="020B0604020202020204" charset="-122"/>
                <a:ea typeface="汉仪雅酷黑 65W" panose="020B0604020202020204" charset="-122"/>
                <a:cs typeface="汉仪雅酷黑 65W" panose="020B0604020202020204" charset="-122"/>
              </a:rPr>
              <a:t>  JSP+Servlet+JavaBeans开发应用</a:t>
            </a:r>
            <a:endParaRPr dirty="0">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p:cNvGrpSpPr/>
          <p:nvPr/>
        </p:nvGrpSpPr>
        <p:grpSpPr>
          <a:xfrm>
            <a:off x="5017770" y="227965"/>
            <a:ext cx="4036695" cy="462915"/>
            <a:chOff x="3716" y="3214"/>
            <a:chExt cx="8453" cy="1345"/>
          </a:xfrm>
        </p:grpSpPr>
        <p:sp>
          <p:nvSpPr>
            <p:cNvPr id="6" name="文本框 5"/>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8"/>
            </p:custDataLst>
          </p:nvPr>
        </p:nvSpPr>
        <p:spPr>
          <a:xfrm>
            <a:off x="989330" y="2647315"/>
            <a:ext cx="6602730" cy="2553335"/>
          </a:xfrm>
          <a:prstGeom prst="rect">
            <a:avLst/>
          </a:prstGeom>
          <a:noFill/>
        </p:spPr>
        <p:txBody>
          <a:bodyPr wrap="square" rtlCol="0">
            <a:spAutoFit/>
          </a:bodyPr>
          <a:p>
            <a:r>
              <a:rPr sz="1600" dirty="0">
                <a:latin typeface="汉仪雅酷黑 65W" panose="020B0604020202020204" charset="-122"/>
                <a:ea typeface="汉仪雅酷黑 65W" panose="020B0604020202020204" charset="-122"/>
                <a:cs typeface="汉仪雅酷黑 65W" panose="020B0604020202020204" charset="-122"/>
              </a:rPr>
              <a:t>1.系统功能分析与设计</a:t>
            </a:r>
            <a:r>
              <a:rPr lang="zh-CN" sz="1600" dirty="0">
                <a:latin typeface="汉仪雅酷黑 65W" panose="020B0604020202020204" charset="-122"/>
                <a:ea typeface="汉仪雅酷黑 65W" panose="020B0604020202020204" charset="-122"/>
                <a:cs typeface="汉仪雅酷黑 65W" panose="020B0604020202020204" charset="-122"/>
              </a:rPr>
              <a:t>：</a:t>
            </a:r>
            <a:endParaRPr lang="zh-CN" sz="1600" dirty="0">
              <a:latin typeface="汉仪雅酷黑 65W" panose="020B0604020202020204" charset="-122"/>
              <a:ea typeface="汉仪雅酷黑 65W" panose="020B0604020202020204" charset="-122"/>
              <a:cs typeface="汉仪雅酷黑 65W" panose="020B0604020202020204" charset="-122"/>
            </a:endParaRPr>
          </a:p>
          <a:p>
            <a:pPr marL="285750" indent="-285750">
              <a:buFont typeface="Arial" panose="020B0604020202020204" pitchFamily="34" charset="0"/>
              <a:buChar char="•"/>
            </a:pPr>
            <a:r>
              <a:rPr lang="zh-CN" sz="1600" dirty="0">
                <a:latin typeface="汉仪雅酷黑 65W" panose="020B0604020202020204" charset="-122"/>
                <a:ea typeface="汉仪雅酷黑 65W" panose="020B0604020202020204" charset="-122"/>
                <a:cs typeface="汉仪雅酷黑 65W" panose="020B0604020202020204" charset="-122"/>
              </a:rPr>
              <a:t>用户登录模块：用户登录界面为系统的主界面。用户需要输入正确的用户名和密码来登录系统。在用户输入后点击登录按钮，用户登录模块能根据输入的信息，查找到用户所对应的用户组并根据用户的用户组分别跳转到管理员页面或普通用户页面。在用户登录界面中，还包含了用户注册的链接。用户点击注册的链接可以跳转到用户注册页面。</a:t>
            </a:r>
            <a:endParaRPr lang="zh-CN" sz="1600" dirty="0">
              <a:latin typeface="汉仪雅酷黑 65W" panose="020B0604020202020204" charset="-122"/>
              <a:ea typeface="汉仪雅酷黑 65W" panose="020B0604020202020204" charset="-122"/>
              <a:cs typeface="汉仪雅酷黑 65W" panose="020B0604020202020204" charset="-122"/>
            </a:endParaRPr>
          </a:p>
          <a:p>
            <a:pPr marL="285750" indent="-285750">
              <a:buFont typeface="Arial" panose="020B0604020202020204" pitchFamily="34" charset="0"/>
              <a:buChar char="•"/>
            </a:pPr>
            <a:r>
              <a:rPr lang="zh-CN" sz="1600" dirty="0">
                <a:latin typeface="汉仪雅酷黑 65W" panose="020B0604020202020204" charset="-122"/>
                <a:ea typeface="汉仪雅酷黑 65W" panose="020B0604020202020204" charset="-122"/>
                <a:cs typeface="汉仪雅酷黑 65W" panose="020B0604020202020204" charset="-122"/>
              </a:rPr>
              <a:t>用户注册模块：用户注册页面用于注册一个新用户，要求用户输入用户名、密码、性别、邮箱及年龄等信息。系统自动将新用户的用户组设置为普通用户。在用户注册过程中必须保证输入的合法性。</a:t>
            </a:r>
            <a:endParaRPr lang="zh-CN" sz="1600" dirty="0">
              <a:latin typeface="汉仪雅酷黑 65W" panose="020B0604020202020204" charset="-122"/>
              <a:ea typeface="汉仪雅酷黑 65W" panose="020B0604020202020204" charset="-122"/>
              <a:cs typeface="汉仪雅酷黑 65W" panose="020B0604020202020204" charset="-122"/>
            </a:endParaRPr>
          </a:p>
          <a:p>
            <a:pPr marL="285750" indent="-285750">
              <a:buFont typeface="Arial" panose="020B0604020202020204" pitchFamily="34" charset="0"/>
              <a:buChar char="•"/>
            </a:pPr>
            <a:r>
              <a:rPr lang="zh-CN" sz="1600" dirty="0">
                <a:latin typeface="汉仪雅酷黑 65W" panose="020B0604020202020204" charset="-122"/>
                <a:ea typeface="汉仪雅酷黑 65W" panose="020B0604020202020204" charset="-122"/>
                <a:cs typeface="汉仪雅酷黑 65W" panose="020B0604020202020204" charset="-122"/>
              </a:rPr>
              <a:t>过滤器模块：主要用于统一设置系统中的编码方式为UTF-8。</a:t>
            </a:r>
            <a:endParaRPr lang="zh-CN" sz="1600"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3"/>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endPar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endParaRPr>
          </a:p>
        </p:txBody>
      </p:sp>
      <p:sp>
        <p:nvSpPr>
          <p:cNvPr id="9" name="文本框 8"/>
          <p:cNvSpPr txBox="1"/>
          <p:nvPr/>
        </p:nvSpPr>
        <p:spPr>
          <a:xfrm>
            <a:off x="2630170" y="1794510"/>
            <a:ext cx="6514465" cy="1938020"/>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sz="2000" dirty="0">
                <a:latin typeface="汉仪雅酷黑 65W" panose="020B0604020202020204" charset="-122"/>
                <a:ea typeface="汉仪雅酷黑 65W" panose="020B0604020202020204" charset="-122"/>
                <a:cs typeface="汉仪雅酷黑 65W" panose="020B0604020202020204" charset="-122"/>
              </a:rPr>
              <a:t>11.1  Servlet技术</a:t>
            </a:r>
            <a:endParaRPr sz="20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sz="2000" dirty="0">
                <a:latin typeface="汉仪雅酷黑 65W" panose="020B0604020202020204" charset="-122"/>
                <a:ea typeface="汉仪雅酷黑 65W" panose="020B0604020202020204" charset="-122"/>
                <a:cs typeface="汉仪雅酷黑 65W" panose="020B0604020202020204" charset="-122"/>
              </a:rPr>
              <a:t>11.2  Servlet过滤器</a:t>
            </a:r>
            <a:endParaRPr sz="20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sz="2000" dirty="0">
                <a:latin typeface="汉仪雅酷黑 65W" panose="020B0604020202020204" charset="-122"/>
                <a:ea typeface="汉仪雅酷黑 65W" panose="020B0604020202020204" charset="-122"/>
                <a:cs typeface="汉仪雅酷黑 65W" panose="020B0604020202020204" charset="-122"/>
              </a:rPr>
              <a:t>11.3  MVC模式</a:t>
            </a:r>
            <a:endParaRPr sz="20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sz="2000" dirty="0">
                <a:latin typeface="汉仪雅酷黑 65W" panose="020B0604020202020204" charset="-122"/>
                <a:ea typeface="汉仪雅酷黑 65W" panose="020B0604020202020204" charset="-122"/>
                <a:cs typeface="汉仪雅酷黑 65W" panose="020B0604020202020204" charset="-122"/>
              </a:rPr>
              <a:t>11.4  模式2：JSP+Servlet+JavaBeans开发模式</a:t>
            </a:r>
            <a:endParaRPr sz="2000"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4"/>
            </p:custDataLst>
          </p:nvPr>
        </p:nvPicPr>
        <p:blipFill>
          <a:blip r:embed="rId5"/>
          <a:stretch>
            <a:fillRect/>
          </a:stretch>
        </p:blipFill>
        <p:spPr>
          <a:xfrm>
            <a:off x="144145" y="104140"/>
            <a:ext cx="1975485" cy="494030"/>
          </a:xfrm>
          <a:prstGeom prst="rect">
            <a:avLst/>
          </a:prstGeom>
        </p:spPr>
      </p:pic>
      <p:grpSp>
        <p:nvGrpSpPr>
          <p:cNvPr id="14" name="组合 13"/>
          <p:cNvGrpSpPr/>
          <p:nvPr/>
        </p:nvGrpSpPr>
        <p:grpSpPr>
          <a:xfrm>
            <a:off x="5017770" y="227965"/>
            <a:ext cx="4036695" cy="462915"/>
            <a:chOff x="3716" y="3214"/>
            <a:chExt cx="8453" cy="1345"/>
          </a:xfrm>
        </p:grpSpPr>
        <p:sp>
          <p:nvSpPr>
            <p:cNvPr id="15" name="文本框 14"/>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10" name="文本框 9"/>
          <p:cNvSpPr txBox="1"/>
          <p:nvPr/>
        </p:nvSpPr>
        <p:spPr>
          <a:xfrm>
            <a:off x="424815" y="1290955"/>
            <a:ext cx="8293735" cy="1986915"/>
          </a:xfrm>
          <a:prstGeom prst="rect">
            <a:avLst/>
          </a:prstGeom>
          <a:noFill/>
        </p:spPr>
        <p:txBody>
          <a:bodyPr wrap="square" rtlCol="0">
            <a:noAutofit/>
          </a:bodyPr>
          <a:lstStyle/>
          <a:p>
            <a:pPr indent="266700" algn="just"/>
            <a:r>
              <a:rPr altLang="zh-CN" kern="100" dirty="0">
                <a:latin typeface="汉仪雅酷黑 65W" panose="020B0604020202020204" charset="-122"/>
                <a:ea typeface="汉仪雅酷黑 65W" panose="020B0604020202020204" charset="-122"/>
              </a:rPr>
              <a:t>本系统使用基于MVC模式的JSP+Servlet+JavaBeans开发方式，将用户登录模块和注册模块划分为三层：视图层、控制层与业务逻辑层，并使用JSP技术来实现模块的页面显示，使用Servlet技术来实现系统的流程控制，使用JavaBean组件来实现业务实体对象及业务逻辑的处理。而过滤器模块则用一个支持中文编码的Servlet过滤器Filter来实现。由于本系统中的数据处理过程较为简单，因此仅需要创建一个数据库表。现在创建一个用户信息表用于存储用户的登录信息。用户信息结构如</a:t>
            </a:r>
            <a:r>
              <a:rPr lang="zh-CN" kern="100" dirty="0">
                <a:latin typeface="汉仪雅酷黑 65W" panose="020B0604020202020204" charset="-122"/>
                <a:ea typeface="汉仪雅酷黑 65W" panose="020B0604020202020204" charset="-122"/>
              </a:rPr>
              <a:t>下</a:t>
            </a:r>
            <a:r>
              <a:rPr altLang="zh-CN" kern="100" dirty="0">
                <a:latin typeface="汉仪雅酷黑 65W" panose="020B0604020202020204" charset="-122"/>
                <a:ea typeface="汉仪雅酷黑 65W" panose="020B0604020202020204" charset="-122"/>
              </a:rPr>
              <a:t>表所示。</a:t>
            </a:r>
            <a:endParaRPr altLang="zh-CN" kern="100" dirty="0">
              <a:latin typeface="汉仪雅酷黑 65W" panose="020B0604020202020204" charset="-122"/>
              <a:ea typeface="汉仪雅酷黑 65W" panose="020B0604020202020204" charset="-122"/>
            </a:endParaRPr>
          </a:p>
          <a:p>
            <a:pPr marR="15875" indent="228600" algn="just">
              <a:tabLst>
                <a:tab pos="-1714500" algn="l"/>
              </a:tabLst>
            </a:pPr>
            <a:endParaRPr lang="zh-CN" altLang="zh-CN" kern="100" dirty="0">
              <a:latin typeface="汉仪雅酷黑 65W" panose="020B0604020202020204" charset="-122"/>
              <a:ea typeface="汉仪雅酷黑 65W" panose="020B0604020202020204" charset="-122"/>
            </a:endParaRPr>
          </a:p>
        </p:txBody>
      </p:sp>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p:cNvGraphicFramePr/>
          <p:nvPr/>
        </p:nvGraphicFramePr>
        <p:xfrm>
          <a:off x="2607310" y="3263583"/>
          <a:ext cx="0" cy="2108200"/>
        </p:xfrm>
        <a:graphic>
          <a:graphicData uri="http://schemas.openxmlformats.org/drawingml/2006/table">
            <a:tbl>
              <a:tblPr/>
              <a:tblGrid>
                <a:gridCol w="1025525"/>
                <a:gridCol w="1073150"/>
                <a:gridCol w="1620838"/>
              </a:tblGrid>
              <a:tr h="190500">
                <a:tc>
                  <a:txBody>
                    <a:bodyPr/>
                    <a:p>
                      <a:pPr indent="0" algn="ctr">
                        <a:buNone/>
                      </a:pPr>
                      <a:r>
                        <a:rPr lang="en-US" sz="1200" b="1">
                          <a:latin typeface="Times New Roman" panose="02020603050405020304" pitchFamily="18" charset="0"/>
                          <a:cs typeface="Times New Roman" panose="02020603050405020304" pitchFamily="18" charset="0"/>
                        </a:rPr>
                        <a:t>字段名称</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Times New Roman" panose="02020603050405020304" pitchFamily="18" charset="0"/>
                          <a:cs typeface="Times New Roman" panose="02020603050405020304" pitchFamily="18" charset="0"/>
                        </a:rPr>
                        <a:t>类型</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Times New Roman" panose="02020603050405020304" pitchFamily="18" charset="0"/>
                          <a:cs typeface="Times New Roman" panose="02020603050405020304" pitchFamily="18" charset="0"/>
                        </a:rPr>
                        <a:t>说明</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200" b="0">
                          <a:latin typeface="Times New Roman" panose="02020603050405020304" pitchFamily="18" charset="0"/>
                          <a:cs typeface="Times New Roman" panose="02020603050405020304" pitchFamily="18" charset="0"/>
                        </a:rPr>
                        <a:t>userID</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long</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用户编号，主键</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1000">
                <a:tc>
                  <a:txBody>
                    <a:bodyPr/>
                    <a:p>
                      <a:pPr indent="0" algn="ctr">
                        <a:buNone/>
                      </a:pPr>
                      <a:r>
                        <a:rPr lang="en-US" sz="1200" b="0">
                          <a:latin typeface="Times New Roman" panose="02020603050405020304" pitchFamily="18" charset="0"/>
                          <a:cs typeface="Times New Roman" panose="02020603050405020304" pitchFamily="18" charset="0"/>
                        </a:rPr>
                        <a:t>userName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String</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用户名称，不可重复且不为空</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200" b="0">
                          <a:latin typeface="Times New Roman" panose="02020603050405020304" pitchFamily="18" charset="0"/>
                          <a:cs typeface="Times New Roman" panose="02020603050405020304" pitchFamily="18" charset="0"/>
                        </a:rPr>
                        <a:t>Password</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String</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用户密码，不为空</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1000">
                <a:tc>
                  <a:txBody>
                    <a:bodyPr/>
                    <a:p>
                      <a:pPr indent="0" algn="ctr">
                        <a:buNone/>
                      </a:pPr>
                      <a:r>
                        <a:rPr lang="en-US" sz="1200" b="0">
                          <a:latin typeface="Times New Roman" panose="02020603050405020304" pitchFamily="18" charset="0"/>
                          <a:cs typeface="Times New Roman" panose="02020603050405020304" pitchFamily="18" charset="0"/>
                        </a:rPr>
                        <a:t>Gender</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set“female”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性别，只能为male或female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1000">
                <a:tc>
                  <a:txBody>
                    <a:bodyPr/>
                    <a:p>
                      <a:pPr indent="0" algn="ctr">
                        <a:buNone/>
                      </a:pPr>
                      <a:r>
                        <a:rPr lang="en-US" sz="1200" b="0">
                          <a:latin typeface="Times New Roman" panose="02020603050405020304" pitchFamily="18" charset="0"/>
                          <a:cs typeface="Times New Roman" panose="02020603050405020304" pitchFamily="18" charset="0"/>
                        </a:rPr>
                        <a:t>groupName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set（“0”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用户组，0代表管理员用户，1代表普通用户</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200" b="0">
                          <a:latin typeface="Times New Roman" panose="02020603050405020304" pitchFamily="18" charset="0"/>
                          <a:cs typeface="Times New Roman" panose="02020603050405020304" pitchFamily="18" charset="0"/>
                        </a:rPr>
                        <a:t>Email</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String</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电子邮箱，不为空</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200">
                <a:tc>
                  <a:txBody>
                    <a:bodyPr/>
                    <a:p>
                      <a:pPr indent="0" algn="ctr">
                        <a:buNone/>
                      </a:pPr>
                      <a:r>
                        <a:rPr lang="en-US" sz="1200" b="0">
                          <a:latin typeface="Times New Roman" panose="02020603050405020304" pitchFamily="18" charset="0"/>
                          <a:cs typeface="Times New Roman" panose="02020603050405020304" pitchFamily="18" charset="0"/>
                        </a:rPr>
                        <a:t>Age</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int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Times New Roman" panose="02020603050405020304" pitchFamily="18" charset="0"/>
                          <a:cs typeface="Times New Roman" panose="02020603050405020304" pitchFamily="18" charset="0"/>
                        </a:rPr>
                        <a:t>年龄，不为空</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3" name="文本框 12"/>
          <p:cNvSpPr txBox="1"/>
          <p:nvPr>
            <p:custDataLst>
              <p:tags r:id="rId7"/>
            </p:custDataLst>
          </p:nvPr>
        </p:nvSpPr>
        <p:spPr>
          <a:xfrm>
            <a:off x="3992880" y="5360670"/>
            <a:ext cx="1416050" cy="275590"/>
          </a:xfrm>
          <a:prstGeom prst="rect">
            <a:avLst/>
          </a:prstGeom>
          <a:noFill/>
        </p:spPr>
        <p:txBody>
          <a:bodyPr wrap="square" rtlCol="0">
            <a:spAutoFit/>
          </a:bodyPr>
          <a:p>
            <a:r>
              <a:rPr lang="zh-CN" altLang="en-US" sz="1200"/>
              <a:t>用户信息表</a:t>
            </a:r>
            <a:endParaRPr lang="zh-CN" altLang="en-US"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583565"/>
          </a:xfrm>
          <a:prstGeom prst="rect">
            <a:avLst/>
          </a:prstGeom>
          <a:noFill/>
        </p:spPr>
        <p:txBody>
          <a:bodyPr wrap="square" rtlCol="0">
            <a:spAutoFit/>
          </a:bodyPr>
          <a:p>
            <a:r>
              <a:rPr sz="1600" dirty="0">
                <a:latin typeface="汉仪雅酷黑 65W" panose="020B0604020202020204" charset="-122"/>
                <a:ea typeface="汉仪雅酷黑 65W" panose="020B0604020202020204" charset="-122"/>
                <a:cs typeface="汉仪雅酷黑 65W" panose="020B0604020202020204" charset="-122"/>
              </a:rPr>
              <a:t>2.构建开发环境</a:t>
            </a:r>
            <a:endParaRPr sz="1600" dirty="0">
              <a:latin typeface="汉仪雅酷黑 65W" panose="020B0604020202020204" charset="-122"/>
              <a:ea typeface="汉仪雅酷黑 65W" panose="020B0604020202020204" charset="-122"/>
              <a:cs typeface="汉仪雅酷黑 65W" panose="020B0604020202020204" charset="-122"/>
            </a:endParaRPr>
          </a:p>
          <a:p>
            <a:r>
              <a:rPr lang="en-US" altLang="zh-CN" sz="1600" dirty="0">
                <a:latin typeface="汉仪雅酷黑 65W" panose="020B0604020202020204" charset="-122"/>
                <a:ea typeface="汉仪雅酷黑 65W" panose="020B0604020202020204" charset="-122"/>
                <a:cs typeface="汉仪雅酷黑 65W" panose="020B0604020202020204" charset="-122"/>
              </a:rPr>
              <a:t>  </a:t>
            </a:r>
            <a:r>
              <a:rPr lang="zh-CN" sz="1600" dirty="0">
                <a:latin typeface="汉仪雅酷黑 65W" panose="020B0604020202020204" charset="-122"/>
                <a:ea typeface="汉仪雅酷黑 65W" panose="020B0604020202020204" charset="-122"/>
                <a:cs typeface="汉仪雅酷黑 65W" panose="020B0604020202020204" charset="-122"/>
              </a:rPr>
              <a:t>用户登录系统可以使用集成开发环境Eclipse或Intellij IDEA来进行开发。</a:t>
            </a:r>
            <a:endParaRPr lang="zh-CN" sz="1600" dirty="0">
              <a:latin typeface="汉仪雅酷黑 65W" panose="020B0604020202020204" charset="-122"/>
              <a:ea typeface="汉仪雅酷黑 65W" panose="020B0604020202020204" charset="-122"/>
              <a:cs typeface="汉仪雅酷黑 65W" panose="020B0604020202020204" charset="-122"/>
            </a:endParaRPr>
          </a:p>
        </p:txBody>
      </p:sp>
      <p:sp>
        <p:nvSpPr>
          <p:cNvPr id="8" name="文本框 7"/>
          <p:cNvSpPr txBox="1"/>
          <p:nvPr>
            <p:custDataLst>
              <p:tags r:id="rId8"/>
            </p:custDataLst>
          </p:nvPr>
        </p:nvSpPr>
        <p:spPr>
          <a:xfrm>
            <a:off x="975360" y="1760220"/>
            <a:ext cx="6602730" cy="829945"/>
          </a:xfrm>
          <a:prstGeom prst="rect">
            <a:avLst/>
          </a:prstGeom>
          <a:noFill/>
        </p:spPr>
        <p:txBody>
          <a:bodyPr wrap="square" rtlCol="0">
            <a:spAutoFit/>
          </a:bodyPr>
          <a:p>
            <a:r>
              <a:rPr sz="1600" dirty="0">
                <a:latin typeface="汉仪雅酷黑 65W" panose="020B0604020202020204" charset="-122"/>
                <a:ea typeface="汉仪雅酷黑 65W" panose="020B0604020202020204" charset="-122"/>
                <a:cs typeface="汉仪雅酷黑 65W" panose="020B0604020202020204" charset="-122"/>
              </a:rPr>
              <a:t>（1）数据库表的建立</a:t>
            </a:r>
            <a:endParaRPr sz="1600" dirty="0">
              <a:latin typeface="汉仪雅酷黑 65W" panose="020B0604020202020204" charset="-122"/>
              <a:ea typeface="汉仪雅酷黑 65W" panose="020B0604020202020204" charset="-122"/>
              <a:cs typeface="汉仪雅酷黑 65W" panose="020B0604020202020204" charset="-122"/>
            </a:endParaRPr>
          </a:p>
          <a:p>
            <a:r>
              <a:rPr sz="1600" dirty="0">
                <a:latin typeface="汉仪雅酷黑 65W" panose="020B0604020202020204" charset="-122"/>
                <a:ea typeface="汉仪雅酷黑 65W" panose="020B0604020202020204" charset="-122"/>
                <a:cs typeface="汉仪雅酷黑 65W" panose="020B0604020202020204" charset="-122"/>
              </a:rPr>
              <a:t>（2）系统文件结构</a:t>
            </a:r>
            <a:endParaRPr sz="1600" dirty="0">
              <a:latin typeface="汉仪雅酷黑 65W" panose="020B0604020202020204" charset="-122"/>
              <a:ea typeface="汉仪雅酷黑 65W" panose="020B0604020202020204" charset="-122"/>
              <a:cs typeface="汉仪雅酷黑 65W" panose="020B0604020202020204" charset="-122"/>
            </a:endParaRPr>
          </a:p>
          <a:p>
            <a:r>
              <a:rPr sz="1600" dirty="0">
                <a:latin typeface="汉仪雅酷黑 65W" panose="020B0604020202020204" charset="-122"/>
                <a:ea typeface="汉仪雅酷黑 65W" panose="020B0604020202020204" charset="-122"/>
                <a:cs typeface="汉仪雅酷黑 65W" panose="020B0604020202020204" charset="-122"/>
              </a:rPr>
              <a:t>（3）配置文件的定义</a:t>
            </a:r>
            <a:endParaRPr sz="1600" dirty="0">
              <a:latin typeface="汉仪雅酷黑 65W" panose="020B0604020202020204" charset="-122"/>
              <a:ea typeface="汉仪雅酷黑 65W" panose="020B0604020202020204" charset="-122"/>
              <a:cs typeface="汉仪雅酷黑 65W" panose="020B0604020202020204" charset="-122"/>
            </a:endParaRPr>
          </a:p>
        </p:txBody>
      </p:sp>
      <p:sp>
        <p:nvSpPr>
          <p:cNvPr id="13" name="文本框 12"/>
          <p:cNvSpPr txBox="1"/>
          <p:nvPr>
            <p:custDataLst>
              <p:tags r:id="rId9"/>
            </p:custDataLst>
          </p:nvPr>
        </p:nvSpPr>
        <p:spPr>
          <a:xfrm>
            <a:off x="990600" y="2665730"/>
            <a:ext cx="6602730" cy="337185"/>
          </a:xfrm>
          <a:prstGeom prst="rect">
            <a:avLst/>
          </a:prstGeom>
          <a:noFill/>
        </p:spPr>
        <p:txBody>
          <a:bodyPr wrap="square" rtlCol="0">
            <a:spAutoFit/>
          </a:bodyPr>
          <a:p>
            <a:r>
              <a:rPr sz="1600" dirty="0">
                <a:latin typeface="汉仪雅酷黑 65W" panose="020B0604020202020204" charset="-122"/>
                <a:ea typeface="汉仪雅酷黑 65W" panose="020B0604020202020204" charset="-122"/>
                <a:cs typeface="汉仪雅酷黑 65W" panose="020B0604020202020204" charset="-122"/>
              </a:rPr>
              <a:t>3.项目的实现</a:t>
            </a:r>
            <a:endParaRPr lang="zh-CN" sz="1600" dirty="0">
              <a:latin typeface="汉仪雅酷黑 65W" panose="020B0604020202020204" charset="-122"/>
              <a:ea typeface="汉仪雅酷黑 65W" panose="020B0604020202020204" charset="-122"/>
              <a:cs typeface="汉仪雅酷黑 65W" panose="020B0604020202020204" charset="-122"/>
            </a:endParaRPr>
          </a:p>
        </p:txBody>
      </p:sp>
      <p:sp>
        <p:nvSpPr>
          <p:cNvPr id="14" name="文本框 13"/>
          <p:cNvSpPr txBox="1"/>
          <p:nvPr>
            <p:custDataLst>
              <p:tags r:id="rId10"/>
            </p:custDataLst>
          </p:nvPr>
        </p:nvSpPr>
        <p:spPr>
          <a:xfrm>
            <a:off x="976630" y="3078480"/>
            <a:ext cx="6602730" cy="1568450"/>
          </a:xfrm>
          <a:prstGeom prst="rect">
            <a:avLst/>
          </a:prstGeom>
          <a:noFill/>
        </p:spPr>
        <p:txBody>
          <a:bodyPr wrap="square" rtlCol="0">
            <a:spAutoFit/>
          </a:bodyPr>
          <a:p>
            <a:r>
              <a:rPr sz="1600" dirty="0">
                <a:latin typeface="汉仪雅酷黑 65W" panose="020B0604020202020204" charset="-122"/>
                <a:ea typeface="汉仪雅酷黑 65W" panose="020B0604020202020204" charset="-122"/>
                <a:cs typeface="汉仪雅酷黑 65W" panose="020B0604020202020204" charset="-122"/>
              </a:rPr>
              <a:t>（1）业务逻辑层（模型）的建立</a:t>
            </a:r>
            <a:endParaRPr sz="1600" dirty="0">
              <a:latin typeface="汉仪雅酷黑 65W" panose="020B0604020202020204" charset="-122"/>
              <a:ea typeface="汉仪雅酷黑 65W" panose="020B0604020202020204" charset="-122"/>
              <a:cs typeface="汉仪雅酷黑 65W" panose="020B0604020202020204" charset="-122"/>
            </a:endParaRPr>
          </a:p>
          <a:p>
            <a:r>
              <a:rPr lang="en-US" sz="1600" dirty="0">
                <a:latin typeface="汉仪雅酷黑 65W" panose="020B0604020202020204" charset="-122"/>
                <a:ea typeface="汉仪雅酷黑 65W" panose="020B0604020202020204" charset="-122"/>
                <a:cs typeface="汉仪雅酷黑 65W" panose="020B0604020202020204" charset="-122"/>
              </a:rPr>
              <a:t>    </a:t>
            </a:r>
            <a:r>
              <a:rPr sz="1600" dirty="0">
                <a:latin typeface="汉仪雅酷黑 65W" panose="020B0604020202020204" charset="-122"/>
                <a:ea typeface="汉仪雅酷黑 65W" panose="020B0604020202020204" charset="-122"/>
                <a:cs typeface="汉仪雅酷黑 65W" panose="020B0604020202020204" charset="-122"/>
              </a:rPr>
              <a:t>模型可以处理业务逻辑，是系统处理用户请求的业务核心层，包含了系统中的所有的业务处理方法。一个模型可以对应多个视图，也能对应多个控制器。在用户登录系统中，由JavaBean组件作为模型来完成业务逻辑的处理，包括用户实体定义及针对用户进行的各种操作接口的声明与定义。用户实体类（User.java）定义的主要代码如下：</a:t>
            </a:r>
            <a:endParaRPr sz="1600"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4507865"/>
          </a:xfrm>
          <a:prstGeom prst="rect">
            <a:avLst/>
          </a:prstGeom>
          <a:noFill/>
        </p:spPr>
        <p:txBody>
          <a:bodyPr wrap="square" rtlCol="0">
            <a:noAutofit/>
          </a:bodyPr>
          <a:p>
            <a:r>
              <a:rPr sz="1400" dirty="0">
                <a:latin typeface="Times New Roman" panose="02020603050405020304" pitchFamily="18" charset="0"/>
                <a:ea typeface="汉仪雅酷黑 65W" panose="020B0604020202020204" charset="-122"/>
                <a:cs typeface="Times New Roman" panose="02020603050405020304" pitchFamily="18" charset="0"/>
              </a:rPr>
              <a:t>package register.model;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public class User {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Long userID;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String userName;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String Password;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String Gender;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int userGroup;</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String Email;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int Age;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Long getUserID()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userID;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setUserID(Long userID)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this.userID = userID;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String getUserName()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userName;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setUserName(String userName)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this.userName = userName;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4615815"/>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	public String getPassword()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Password;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setPassword(String password)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Password = password;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String getGender()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Gender;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marL="457200" lvl="1" indent="457200"/>
            <a:r>
              <a:rPr sz="1400" dirty="0">
                <a:latin typeface="Times New Roman" panose="02020603050405020304" pitchFamily="18" charset="0"/>
                <a:ea typeface="汉仪雅酷黑 65W" panose="020B0604020202020204" charset="-122"/>
                <a:cs typeface="Times New Roman" panose="02020603050405020304" pitchFamily="18" charset="0"/>
              </a:rPr>
              <a:t>public void setGender(String gender)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Gender = gender;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int getUserGroup()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userGroup;</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setUserGroup(int userGroup)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this.userGroup = userGroup;</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String getEmail()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Email;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3538220"/>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public void setEmail(String email)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Email = email;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int getAge()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Age;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setAge(int age)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Age = age;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//设置用户对象的HTML输出格式</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String toString()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r>
              <a:rPr lang="en-US" sz="1400" dirty="0">
                <a:latin typeface="Times New Roman" panose="02020603050405020304" pitchFamily="18" charset="0"/>
                <a:ea typeface="汉仪雅酷黑 65W" panose="020B0604020202020204" charset="-122"/>
                <a:cs typeface="Times New Roman" panose="02020603050405020304" pitchFamily="18" charset="0"/>
              </a:rPr>
              <a:t>        </a:t>
            </a:r>
            <a:r>
              <a:rPr sz="1400" dirty="0">
                <a:latin typeface="Times New Roman" panose="02020603050405020304" pitchFamily="18" charset="0"/>
                <a:ea typeface="汉仪雅酷黑 65W" panose="020B0604020202020204" charset="-122"/>
                <a:cs typeface="Times New Roman" panose="02020603050405020304" pitchFamily="18" charset="0"/>
              </a:rPr>
              <a:t>return "用户{" + "&lt;br&gt;用户姓名:" + getUserName() + "&lt;br&gt;用户密码:" + getPassword() + "&lt;br&gt;所属用户组:"+ getUserGroup() + "&lt;br&gt;用户性别:" + getGender() + "&lt;br&gt;Email:"	+ getEmail() + "&lt;br&gt;用户年龄:" + getAge()+'}';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3322955"/>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针对用户实体的操作包括用户登录信息的保存、更新、删除及读取。因此，用户操作接口（UserDAO.java）定义的主要代码如下：</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package register.dao;</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import register.model.User;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import java.util.ArrayList;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用户操作接口定义</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public interface UserDAO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void saveUser(User user);//保存用户登录信息</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void updateUser(User user);//更新用户登录信息</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ArrayList&lt;User&gt; selectAllUser();//查找所有用户</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User selectUserById(Long userID);//根据用户编号查找指定用户</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void deleteUser(Long userID);//删除指定用户编号的用户</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//根据用户名与密码获取用户角色信息</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String getInfo(String userName, String Password);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6602730" cy="3753485"/>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参考以上的接口声明，在UserDao接口中封装了基本的业务逻辑方法，可以很好地将接口与实现分离，便于系统的修改与维护。如果业务逻辑发生变化，只要修改其相应的实现类，而不必对整个系统进行更新。用户操作接口（UserDAOImpl.java）的实现主要代码如下：</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package register.dao;</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import java.sql.*;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import register.model.User;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import java.util.ArrayList;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  UserDAO接口的实现</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public class UserDaoImpl implements UserDao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static String driver = " com.mysql.cj.jdbc.Driver";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static String dbUrl = " jdbc:mysql://localhost:3306/jspdb";</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static String dbUser = "root";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private static String dbPwd = "123";</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//无参构造方法</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UserDaoImpl()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7315835" cy="3538220"/>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  获取Connection对象</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Connection getConnection()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Connection con = null;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try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Class.forName(driver);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 = DriverManager.getConnection(dbUrl, dbUser, dbPwd);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 catch (Exception 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e.printStackTrace();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return con;</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@Override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//保存用户信息</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saveUser(User user)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Connection con = null;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PreparedStatement stmt = null;</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7315835" cy="4399915"/>
          </a:xfrm>
          <a:prstGeom prst="rect">
            <a:avLst/>
          </a:prstGeom>
          <a:noFill/>
        </p:spPr>
        <p:txBody>
          <a:bodyPr wrap="square" rtlCol="0">
            <a:spAutoFit/>
          </a:bodyPr>
          <a:p>
            <a:r>
              <a:rPr sz="1400" dirty="0">
                <a:latin typeface="Times New Roman" panose="02020603050405020304" pitchFamily="18" charset="0"/>
                <a:ea typeface="汉仪雅酷黑 65W" panose="020B0604020202020204" charset="-122"/>
                <a:cs typeface="Times New Roman" panose="02020603050405020304" pitchFamily="18" charset="0"/>
              </a:rPr>
              <a:t>try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 = getConnection();</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con.setAutoCommit(false);// 将自动提交设为false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 = con.prepareStatement("insert into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users(userName,Password,Gender,userGroup,Email,Age )values(?,?,?,?,?,?)");</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stmt.setString(1, user.getUserName());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stmt.setString(2, user.getPassword());</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stmt.setString(3, user.getGender());</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stmt.setInt(4, 0);</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stmt.setString(5, user.getEmail());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stmt.setInt(6, user.getAge());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stmt.execute();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con.commit();//提交</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}catch (Exception 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try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con.rollback();//事务回滚</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 catch (SQLException sex)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sex.printStackTrace();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 </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custDataLst>
              <p:tags r:id="rId7"/>
            </p:custDataLst>
          </p:nvPr>
        </p:nvSpPr>
        <p:spPr>
          <a:xfrm>
            <a:off x="989330" y="1208405"/>
            <a:ext cx="7315835" cy="4184650"/>
          </a:xfrm>
          <a:prstGeom prst="rect">
            <a:avLst/>
          </a:prstGeom>
          <a:noFill/>
        </p:spPr>
        <p:txBody>
          <a:bodyPr wrap="square" rtlCol="0">
            <a:spAutoFit/>
          </a:bodyPr>
          <a:p>
            <a:pPr marL="2286000" lvl="5" indent="457200"/>
            <a:r>
              <a:rPr sz="1400" dirty="0">
                <a:latin typeface="Times New Roman" panose="02020603050405020304" pitchFamily="18" charset="0"/>
                <a:ea typeface="汉仪雅酷黑 65W" panose="020B0604020202020204" charset="-122"/>
                <a:cs typeface="Times New Roman" panose="02020603050405020304" pitchFamily="18" charset="0"/>
              </a:rPr>
              <a:t>finally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try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stmt.close();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con.close();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 catch (Exception e)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e.printStackTrace();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@Override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//更新用户</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public void updateUser(User user)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Connection con = null;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PreparedStatement stmt = null;</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try {</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 = getConnection();</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con.setAutoCommit(false);</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r>
              <a:rPr sz="1400" dirty="0">
                <a:latin typeface="Times New Roman" panose="02020603050405020304" pitchFamily="18" charset="0"/>
                <a:ea typeface="汉仪雅酷黑 65W" panose="020B0604020202020204" charset="-122"/>
                <a:cs typeface="Times New Roman" panose="02020603050405020304" pitchFamily="18" charset="0"/>
              </a:rPr>
              <a:t>			stmt = con.prepareStatement("update users set userName =?, Password=?, Gender=?,userGroup=?,Email=?,Age=? where userID=" + user.getUserID() + "");</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8300"/>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11.1.1  Servlet简介</a:t>
            </a:r>
            <a:endParaRPr lang="en-US" altLang="zh-CN"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6" name="文本框 5"/>
          <p:cNvSpPr txBox="1"/>
          <p:nvPr/>
        </p:nvSpPr>
        <p:spPr>
          <a:xfrm>
            <a:off x="657225" y="1857375"/>
            <a:ext cx="8272463" cy="1198880"/>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Servlet</a:t>
            </a:r>
            <a:r>
              <a:rPr lang="zh-CN" altLang="en-US" dirty="0">
                <a:latin typeface="汉仪雅酷黑 65W" panose="020B0604020202020204" charset="-122"/>
                <a:ea typeface="汉仪雅酷黑 65W" panose="020B0604020202020204" charset="-122"/>
              </a:rPr>
              <a:t>是</a:t>
            </a:r>
            <a:r>
              <a:rPr lang="en-US" altLang="zh-CN" dirty="0">
                <a:latin typeface="汉仪雅酷黑 65W" panose="020B0604020202020204" charset="-122"/>
                <a:ea typeface="汉仪雅酷黑 65W" panose="020B0604020202020204" charset="-122"/>
              </a:rPr>
              <a:t>Java EE的三大基础技术（JSP、Servlet和JavaBean）之一，是目前流行的开发企业Web应用的轻量级框架SSM（Spring、SpringMVC和MyBatis）的技术基础。Servlet使用Java语言编写的服务器端程序，担当了客户请求与服务器响应的中间层</a:t>
            </a:r>
            <a:r>
              <a:rPr lang="zh-CN" altLang="en-US" dirty="0">
                <a:latin typeface="汉仪雅酷黑 65W" panose="020B0604020202020204" charset="-122"/>
                <a:ea typeface="汉仪雅酷黑 65W" panose="020B0604020202020204" charset="-122"/>
              </a:rPr>
              <a:t>，属于JavaEE中间层技术。</a:t>
            </a:r>
            <a:endParaRPr lang="zh-CN" altLang="en-US" dirty="0">
              <a:latin typeface="汉仪雅酷黑 65W" panose="020B0604020202020204" charset="-122"/>
              <a:ea typeface="汉仪雅酷黑 65W" panose="020B0604020202020204" charset="-122"/>
            </a:endParaRPr>
          </a:p>
        </p:txBody>
      </p:sp>
      <p:sp>
        <p:nvSpPr>
          <p:cNvPr id="7" name="文本框 6"/>
          <p:cNvSpPr txBox="1"/>
          <p:nvPr/>
        </p:nvSpPr>
        <p:spPr>
          <a:xfrm>
            <a:off x="668019" y="3236119"/>
            <a:ext cx="8156894" cy="1476375"/>
          </a:xfrm>
          <a:prstGeom prst="rect">
            <a:avLst/>
          </a:prstGeom>
          <a:noFill/>
        </p:spPr>
        <p:txBody>
          <a:bodyPr wrap="square" rtlCol="0">
            <a:spAutoFit/>
          </a:bodyPr>
          <a:lstStyle/>
          <a:p>
            <a:pPr algn="just"/>
            <a:r>
              <a:rPr dirty="0">
                <a:latin typeface="汉仪雅酷黑 65W" panose="020B0604020202020204" charset="-122"/>
                <a:ea typeface="汉仪雅酷黑 65W" panose="020B0604020202020204" charset="-122"/>
              </a:rPr>
              <a:t>Servlet由服务器端调用和执行，可以用于处理客户端发送的HTTP请求并返回给客户端响应。Servlet是根据Servlet自身规范编写的Java类，独立于平台，必须运行在支持Java应用的Web服务器中。Servlet容器是支持Servlet功能的Web服务器扩展。另外，Servlet技术通过容器的请求响应机制与Web客户端进行交互。</a:t>
            </a:r>
            <a:endParaRPr dirty="0">
              <a:latin typeface="汉仪雅酷黑 65W" panose="020B0604020202020204" charset="-122"/>
              <a:ea typeface="汉仪雅酷黑 65W" panose="020B0604020202020204" charset="-122"/>
            </a:endParaRPr>
          </a:p>
        </p:txBody>
      </p:sp>
      <p:grpSp>
        <p:nvGrpSpPr>
          <p:cNvPr id="10" name="组合 9"/>
          <p:cNvGrpSpPr/>
          <p:nvPr/>
        </p:nvGrpSpPr>
        <p:grpSpPr>
          <a:xfrm>
            <a:off x="5017770" y="227965"/>
            <a:ext cx="4036695" cy="462915"/>
            <a:chOff x="3716" y="3214"/>
            <a:chExt cx="8453" cy="1345"/>
          </a:xfrm>
        </p:grpSpPr>
        <p:sp>
          <p:nvSpPr>
            <p:cNvPr id="12" name="文本框 11"/>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523105"/>
          </a:xfrm>
          <a:prstGeom prst="rect">
            <a:avLst/>
          </a:prstGeom>
          <a:noFill/>
        </p:spPr>
        <p:txBody>
          <a:bodyPr wrap="square" rtlCol="0">
            <a:spAutoFit/>
          </a:bodyPr>
          <a:p>
            <a:r>
              <a:rPr lang="en-US" altLang="zh-CN" sz="1200">
                <a:latin typeface="Times New Roman" panose="02020603050405020304" pitchFamily="18" charset="0"/>
                <a:cs typeface="Times New Roman" panose="02020603050405020304" pitchFamily="18" charset="0"/>
              </a:rPr>
              <a:t>                                                             </a:t>
            </a:r>
            <a:r>
              <a:rPr lang="zh-CN" altLang="en-US" sz="1200">
                <a:latin typeface="Times New Roman" panose="02020603050405020304" pitchFamily="18" charset="0"/>
                <a:cs typeface="Times New Roman" panose="02020603050405020304" pitchFamily="18" charset="0"/>
              </a:rPr>
              <a:t>stmt.setString(1, user.getUserName());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stmt.setString(2, user.getPassword());</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stmt.setString(3, user.getGender());</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stmt.setInt(4, user.getUserGroup());</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stmt.setString(5, user.getEmail());</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stmt.setInt(6, user.getAge());</a:t>
            </a:r>
            <a:endParaRPr lang="zh-CN" altLang="en-US" sz="1200">
              <a:latin typeface="Times New Roman" panose="02020603050405020304" pitchFamily="18" charset="0"/>
              <a:cs typeface="Times New Roman" panose="02020603050405020304" pitchFamily="18" charset="0"/>
            </a:endParaRPr>
          </a:p>
          <a:p>
            <a:r>
              <a:rPr lang="en-US" altLang="zh-CN" sz="1200">
                <a:latin typeface="Times New Roman" panose="02020603050405020304" pitchFamily="18" charset="0"/>
                <a:cs typeface="Times New Roman" panose="02020603050405020304" pitchFamily="18" charset="0"/>
              </a:rPr>
              <a:t>                                                              </a:t>
            </a:r>
            <a:r>
              <a:rPr lang="zh-CN" altLang="en-US" sz="1200">
                <a:latin typeface="Times New Roman" panose="02020603050405020304" pitchFamily="18" charset="0"/>
                <a:cs typeface="Times New Roman" panose="02020603050405020304" pitchFamily="18" charset="0"/>
              </a:rPr>
              <a:t>stmt.execute();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con.commit();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 catch (Exception e)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try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con.rollback();</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 catch (SQLException sex)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sex.printStackTrace();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 finally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try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stmt.close();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con.close();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 catch (Exception e)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e.printStackTrace();</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	@Override</a:t>
            </a:r>
            <a:endParaRPr lang="zh-CN" alt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523105"/>
          </a:xfrm>
          <a:prstGeom prst="rect">
            <a:avLst/>
          </a:prstGeom>
          <a:noFill/>
        </p:spPr>
        <p:txBody>
          <a:bodyPr wrap="square" rtlCol="0">
            <a:spAutoFit/>
          </a:bodyPr>
          <a:p>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//查找所有用户</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public ArrayList&lt;User&gt; selectAllUser()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ArrayList&lt;User&gt; users = new ArrayList&lt;User&gt;();</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Connection con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Statement stmt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PreparedStatement pstmt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ResultSet rs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 = getConnection();</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 = con.createStatement();</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用来执行查询记录总数</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pstmt = con.prepareStatement("select * from myuser");</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rs = pstmt.executeQuery();</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 user = new User();</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while (rs.next())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user.setUserID(rs.getLong(1));</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user.setUserName(rs.getString(2));</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user.setPassword(rs.getString(3));</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user.setGender(rs.getString(4));</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user.setUserGroup(rs.getInt(5));</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user.setEmail(rs.getString(6));</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user.setAge(rs.getInt(7));</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users.add(user);</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3784600"/>
          </a:xfrm>
          <a:prstGeom prst="rect">
            <a:avLst/>
          </a:prstGeom>
          <a:noFill/>
        </p:spPr>
        <p:txBody>
          <a:bodyPr wrap="square" rtlCol="0">
            <a:spAutoFit/>
          </a:bodyPr>
          <a:p>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rs.close();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(SQLException e)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e.printStackTrace();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return users;</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@Override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//根据用户编号查找用户</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public User selectUserById(Long userID)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 user = new User();</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Connection con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PreparedStatement stmt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ResultSet rs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 = getConnection();</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 = con.prepareStatement("select * from users where userID="</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userID +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rs = stmt.executeQuery();</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3415030"/>
          </a:xfrm>
          <a:prstGeom prst="rect">
            <a:avLst/>
          </a:prstGeom>
          <a:noFill/>
        </p:spPr>
        <p:txBody>
          <a:bodyPr wrap="square" rtlCol="0">
            <a:spAutoFit/>
          </a:bodyPr>
          <a:p>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if (rs.next())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user.setUserID(rs.getLong(1));</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user.setUserName(rs.getString(2));</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user.setPassword(rs.getString(3));</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user.setGender(rs.getString(4));</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user.setUserGroup(rs.getInt(5));</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user.setEmail(rs.getString(6));</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user.setAge(rs.getInt(7));</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rs.close();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(SQLException sqlex)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sqlex.printStackTrace();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return user;</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@Override</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707890"/>
          </a:xfrm>
          <a:prstGeom prst="rect">
            <a:avLst/>
          </a:prstGeom>
          <a:noFill/>
        </p:spPr>
        <p:txBody>
          <a:bodyPr wrap="square" rtlCol="0">
            <a:spAutoFit/>
          </a:bodyPr>
          <a:p>
            <a:r>
              <a:rPr sz="1200">
                <a:latin typeface="Times New Roman" panose="02020603050405020304" pitchFamily="18" charset="0"/>
                <a:cs typeface="Times New Roman" panose="02020603050405020304" pitchFamily="18" charset="0"/>
              </a:rPr>
              <a:t>	public void deleteUser(Long userID)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Connection con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PreparedStatement stmt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 = getConnection();</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con.setAutoCommit(false);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 = con.prepareStatement("delete from myuser where id=?");</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stmt.setLong(1, userID);</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stmt.execute();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con.commit();</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(Exception e)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con.rollback();</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(SQLException sqlex)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sqlex.printStackTrace();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finally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(Exception e)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e.printStackTrace();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523105"/>
          </a:xfrm>
          <a:prstGeom prst="rect">
            <a:avLst/>
          </a:prstGeom>
          <a:noFill/>
        </p:spPr>
        <p:txBody>
          <a:bodyPr wrap="square" rtlCol="0">
            <a:spAutoFit/>
          </a:bodyPr>
          <a:p>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@Override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//根据用户名称和用户密码查询用户组</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public int getInfo(String userName, String Password)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Connection conn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Statement stmt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ResultSet rs = null;</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int userGroup = 0;</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try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 = getConnection();</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 = conn.createStatement();</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rs = stmt.executeQuery("select * from users where userName='"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userName + "' and Password='" + Password +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if (rs.next())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userGroup = rs.getInt("userGroup");</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rs.close();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stmt.close();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conn.close();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 catch (SQLException e)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e.printStackTrace();</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return userGroup;</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r>
              <a:rPr sz="1200">
                <a:latin typeface="Times New Roman" panose="02020603050405020304" pitchFamily="18" charset="0"/>
                <a:cs typeface="Times New Roman" panose="02020603050405020304" pitchFamily="18" charset="0"/>
              </a:rPr>
              <a:t>}</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179195"/>
            <a:ext cx="8395335" cy="3291840"/>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(2) 注册模块的实现</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注册模块的视图层由注册页面及成功提示页面组成。控制层则从注册页面中读取用户的注册信息，调用业务逻辑层的业务逻辑处理方法来将用户的注册信息写入数据库中。其中普通用户注册时没有权限将自己的用户组设置为管理员，用户组标识会默认被设置为0，即代表了普通用户组。当管理员需要新增账号时，只能通过数据库服务器进行操作。然后将保存后的用户信息封装到用户实体模型中，通过Request请求对象传递至成功提示页面进行显示。视图层中用于提交注册信息的注册页面（register.jsp）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&lt;%@ page language="java" contentType="text/html; charset=UTF-8"%&gt;</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&lt;html&gt;</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&lt;script language="javaScript"&gt;</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	//检验表单中的数据输入是否合法。</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    function validateform(){</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1"/>
            <a:r>
              <a:rPr sz="1600" dirty="0">
                <a:latin typeface="Times New Roman" panose="02020603050405020304" pitchFamily="18" charset="0"/>
                <a:ea typeface="汉仪雅酷黑 65W" panose="020B0604020202020204" charset="-122"/>
                <a:cs typeface="Times New Roman" panose="02020603050405020304" pitchFamily="18" charset="0"/>
              </a:rPr>
              <a:t>        var errreason="";//返回给用户的错误原因。</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707890"/>
          </a:xfrm>
          <a:prstGeom prst="rect">
            <a:avLst/>
          </a:prstGeom>
          <a:noFill/>
        </p:spPr>
        <p:txBody>
          <a:bodyPr wrap="square" rtlCol="0">
            <a:spAutoFit/>
          </a:bodyPr>
          <a:p>
            <a:pPr lvl="4"/>
            <a:r>
              <a:rPr sz="1200">
                <a:latin typeface="Times New Roman" panose="02020603050405020304" pitchFamily="18" charset="0"/>
                <a:cs typeface="Times New Roman" panose="02020603050405020304" pitchFamily="18" charset="0"/>
              </a:rPr>
              <a:t>//使用concat()方法连接字符串。</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errreason.concat(validateUsername(document.userForm.userName));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errreason.concat(validateAge(document.userForm.age));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if(errreason!=""){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alert("输入有误：\n"+errreason);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return false;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else{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return true;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//检验用户名称是否输入为空。</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function validateUsername(username){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var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if(username.value==null||username.value==""){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error="用户名不能为空！\n";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return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//检验年龄输入是否合法。</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function validateAge(userage){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var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if(isNaN(userage.value)){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error ="年龄必须为数字！\n";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 </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4707890"/>
          </a:xfrm>
          <a:prstGeom prst="rect">
            <a:avLst/>
          </a:prstGeom>
          <a:noFill/>
        </p:spPr>
        <p:txBody>
          <a:bodyPr wrap="square" rtlCol="0">
            <a:spAutoFit/>
          </a:bodyPr>
          <a:p>
            <a:pPr lvl="4"/>
            <a:r>
              <a:rPr sz="1200">
                <a:latin typeface="Times New Roman" panose="02020603050405020304" pitchFamily="18" charset="0"/>
                <a:cs typeface="Times New Roman" panose="02020603050405020304" pitchFamily="18" charset="0"/>
              </a:rPr>
              <a:t>     return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//检验年龄输入是否合法。</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function validateAge(userage){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var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if(isNaN(userage.value)){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error ="年龄必须为数字！\n";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else if(parseInt(userage.value)&lt;1||parseInt(userage.value)&gt;100){</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error ="年龄必须为1-100之间的数字！\n";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return error;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&lt;/script&gt;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&lt;head&gt;&lt;title&gt;register.jsp&lt;/title&gt;&lt;/head&gt;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&lt;body&gt;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&lt;div align="center"&gt;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&lt;h2&gt;注册&lt;/h2&gt;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&lt;form onsubmit="return validateform();" name="userForm"  method="post"	action="register"&gt;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用户名:&lt;input name="userName" type="text" size="14"&gt;&lt;br&gt;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密&amp;nbsp码:&lt;input name="password" type="password" size="12"&gt;&lt;br&gt;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性&amp;nbsp&amp;nbsp别:&lt;input name="gender" type="radio" value="male" checked&gt;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男</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1753235"/>
          </a:xfrm>
          <a:prstGeom prst="rect">
            <a:avLst/>
          </a:prstGeom>
          <a:noFill/>
        </p:spPr>
        <p:txBody>
          <a:bodyPr wrap="square" rtlCol="0">
            <a:spAutoFit/>
          </a:bodyPr>
          <a:p>
            <a:pPr lvl="4"/>
            <a:r>
              <a:rPr sz="1200">
                <a:latin typeface="Times New Roman" panose="02020603050405020304" pitchFamily="18" charset="0"/>
                <a:cs typeface="Times New Roman" panose="02020603050405020304" pitchFamily="18" charset="0"/>
              </a:rPr>
              <a:t>&lt;input name="gender" type="radio" value="female"&gt;女&lt;br&gt;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Email:&lt;input type="text" name="email"&gt;&lt;br&gt;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年&amp;nbsp&amp;nbsp龄:&lt;input name="age" type="text" size="8" value="0"&gt;&lt;br&gt;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&lt;button type="reset"&gt;重置&lt;/button&gt;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&lt;button type="submit"&gt;提交&lt;/button&gt;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&lt;/form&gt;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&lt;/div&gt;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&lt;/body&gt;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&lt;/html&gt;</a:t>
            </a:r>
            <a:endParaRPr sz="1200">
              <a:latin typeface="Times New Roman" panose="02020603050405020304" pitchFamily="18" charset="0"/>
              <a:cs typeface="Times New Roman" panose="02020603050405020304" pitchFamily="18" charset="0"/>
            </a:endParaRPr>
          </a:p>
        </p:txBody>
      </p:sp>
      <p:sp>
        <p:nvSpPr>
          <p:cNvPr id="4" name="文本框 3"/>
          <p:cNvSpPr txBox="1"/>
          <p:nvPr>
            <p:custDataLst>
              <p:tags r:id="rId7"/>
            </p:custDataLst>
          </p:nvPr>
        </p:nvSpPr>
        <p:spPr>
          <a:xfrm>
            <a:off x="497205" y="2869565"/>
            <a:ext cx="8395335" cy="1322070"/>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用户注册页面(register.jsp)首先需要通过JavaScript脚本进行用户输入的用户名和年龄的有效性进行校验。再将form表单数据通过POST的方式提交到register所对应的控制器RegisterServlet来进行用户注册的流程控制。控制器RegisterServlet从请求中读取信息，调用业务逻辑层的模型来实现用户注册功能。用户注册成功后，将模型数据传递至成功提示页面来进行展示。注册控制器（RegisterServlet.java）主要代码如下： </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6" name="文本框 5"/>
          <p:cNvSpPr txBox="1"/>
          <p:nvPr/>
        </p:nvSpPr>
        <p:spPr>
          <a:xfrm>
            <a:off x="713739" y="3345159"/>
            <a:ext cx="8272463" cy="1476375"/>
          </a:xfrm>
          <a:prstGeom prst="rect">
            <a:avLst/>
          </a:prstGeom>
          <a:noFill/>
        </p:spPr>
        <p:txBody>
          <a:bodyPr wrap="square" rtlCol="0">
            <a:spAutoFit/>
          </a:bodyPr>
          <a:lstStyle/>
          <a:p>
            <a:pPr algn="just"/>
            <a:r>
              <a:rPr lang="zh-CN" dirty="0">
                <a:latin typeface="汉仪雅酷黑 65W" panose="020B0604020202020204" charset="-122"/>
                <a:ea typeface="汉仪雅酷黑 65W" panose="020B0604020202020204" charset="-122"/>
              </a:rPr>
              <a:t>使用</a:t>
            </a:r>
            <a:r>
              <a:rPr dirty="0">
                <a:latin typeface="汉仪雅酷黑 65W" panose="020B0604020202020204" charset="-122"/>
                <a:ea typeface="汉仪雅酷黑 65W" panose="020B0604020202020204" charset="-122"/>
              </a:rPr>
              <a:t>Servlet来生成Web页面</a:t>
            </a:r>
            <a:r>
              <a:rPr lang="zh-CN" dirty="0">
                <a:latin typeface="汉仪雅酷黑 65W" panose="020B0604020202020204" charset="-122"/>
                <a:ea typeface="汉仪雅酷黑 65W" panose="020B0604020202020204" charset="-122"/>
              </a:rPr>
              <a:t>带来的优缺点：</a:t>
            </a:r>
            <a:endParaRPr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dirty="0">
                <a:latin typeface="汉仪雅酷黑 65W" panose="020B0604020202020204" charset="-122"/>
                <a:ea typeface="汉仪雅酷黑 65W" panose="020B0604020202020204" charset="-122"/>
              </a:rPr>
              <a:t>缺点：比较复杂和繁琐</a:t>
            </a:r>
            <a:endParaRPr lang="zh-CN"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lang="zh-CN" dirty="0">
                <a:latin typeface="汉仪雅酷黑 65W" panose="020B0604020202020204" charset="-122"/>
                <a:ea typeface="汉仪雅酷黑 65W" panose="020B0604020202020204" charset="-122"/>
                <a:sym typeface="+mn-ea"/>
              </a:rPr>
              <a:t>优点：</a:t>
            </a:r>
            <a:r>
              <a:rPr dirty="0">
                <a:latin typeface="汉仪雅酷黑 65W" panose="020B0604020202020204" charset="-122"/>
                <a:ea typeface="汉仪雅酷黑 65W" panose="020B0604020202020204" charset="-122"/>
                <a:sym typeface="+mn-ea"/>
              </a:rPr>
              <a:t>它能利用Java语言的所有的优点并访问Java平台提供的大量的API。因此在Java Web应用中，Servlet主要用于流程的控制和业务的处理，页面生成则由其衍生技术JSP来完成。</a:t>
            </a:r>
            <a:endParaRPr lang="zh-CN" dirty="0">
              <a:latin typeface="汉仪雅酷黑 65W" panose="020B0604020202020204" charset="-122"/>
              <a:ea typeface="汉仪雅酷黑 65W" panose="020B0604020202020204" charset="-122"/>
            </a:endParaRPr>
          </a:p>
        </p:txBody>
      </p:sp>
      <p:sp>
        <p:nvSpPr>
          <p:cNvPr id="7" name="文本框 6"/>
          <p:cNvSpPr txBox="1"/>
          <p:nvPr/>
        </p:nvSpPr>
        <p:spPr>
          <a:xfrm>
            <a:off x="714374" y="1313974"/>
            <a:ext cx="8156894" cy="2030095"/>
          </a:xfrm>
          <a:prstGeom prst="rect">
            <a:avLst/>
          </a:prstGeom>
          <a:noFill/>
        </p:spPr>
        <p:txBody>
          <a:bodyPr wrap="square" rtlCol="0">
            <a:spAutoFit/>
          </a:bodyPr>
          <a:lstStyle/>
          <a:p>
            <a:pPr algn="just"/>
            <a:r>
              <a:rPr dirty="0">
                <a:latin typeface="汉仪雅酷黑 65W" panose="020B0604020202020204" charset="-122"/>
                <a:ea typeface="汉仪雅酷黑 65W" panose="020B0604020202020204" charset="-122"/>
                <a:sym typeface="+mn-ea"/>
              </a:rPr>
              <a:t>所有的Servlet容器必须支持HTTP。当用户发送HTTP请求访问Web服务器时，由Servlet容器根据Servlet的配置来确定调用哪个具体的Servlet来处理用户发送的请求。容器在调用Servlet时，还会将代表请求与响应的两个对象传递给Servlet。Servlet会利用请求对象来定位远程用户，获取HTTP POST参数及相关数据，进行相应的逻辑流程处理。再通过响应对象发送数据给用户。一旦Servlet完成请求处理，容器会刷新响应并将控制权交还给Web服务器。</a:t>
            </a:r>
            <a:endParaRPr lang="zh-CN" altLang="zh-CN" dirty="0">
              <a:latin typeface="汉仪雅酷黑 65W" panose="020B0604020202020204" charset="-122"/>
              <a:ea typeface="汉仪雅酷黑 65W" panose="020B0604020202020204" charset="-122"/>
            </a:endParaRPr>
          </a:p>
          <a:p>
            <a:endParaRPr lang="en-US" altLang="zh-CN" dirty="0">
              <a:latin typeface="汉仪雅酷黑 65W" panose="020B0604020202020204" charset="-122"/>
              <a:ea typeface="汉仪雅酷黑 65W" panose="020B0604020202020204" charset="-122"/>
            </a:endParaRPr>
          </a:p>
        </p:txBody>
      </p:sp>
      <p:sp>
        <p:nvSpPr>
          <p:cNvPr id="15" name="文本框 14"/>
          <p:cNvSpPr txBox="1"/>
          <p:nvPr>
            <p:custDataLst>
              <p:tags r:id="rId5"/>
            </p:custDataLst>
          </p:nvPr>
        </p:nvSpPr>
        <p:spPr>
          <a:xfrm>
            <a:off x="400685" y="765810"/>
            <a:ext cx="3932555" cy="398780"/>
          </a:xfrm>
          <a:prstGeom prst="rect">
            <a:avLst/>
          </a:prstGeom>
          <a:noFill/>
        </p:spPr>
        <p:txBody>
          <a:bodyPr wrap="square" rtlCol="0">
            <a:spAutoFit/>
          </a:bodyPr>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16" name="组合 15"/>
          <p:cNvGrpSpPr/>
          <p:nvPr/>
        </p:nvGrpSpPr>
        <p:grpSpPr>
          <a:xfrm>
            <a:off x="5017770" y="227965"/>
            <a:ext cx="4036695" cy="462915"/>
            <a:chOff x="3716" y="3214"/>
            <a:chExt cx="8453" cy="1345"/>
          </a:xfrm>
        </p:grpSpPr>
        <p:sp>
          <p:nvSpPr>
            <p:cNvPr id="17" name="文本框 16"/>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8" name="矩形 17"/>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004570"/>
            <a:ext cx="8395335" cy="4707890"/>
          </a:xfrm>
          <a:prstGeom prst="rect">
            <a:avLst/>
          </a:prstGeom>
          <a:noFill/>
        </p:spPr>
        <p:txBody>
          <a:bodyPr wrap="square" rtlCol="0">
            <a:spAutoFit/>
          </a:bodyPr>
          <a:p>
            <a:pPr lvl="4"/>
            <a:r>
              <a:rPr sz="1200">
                <a:latin typeface="Times New Roman" panose="02020603050405020304" pitchFamily="18" charset="0"/>
                <a:cs typeface="Times New Roman" panose="02020603050405020304" pitchFamily="18" charset="0"/>
              </a:rPr>
              <a:t>package register.control;</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java.io.IOException;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javax.servlet.*;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javax.servlet.http.*;</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register.dao.UserDAO;</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register.dao.UserDAOImpl;</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import register.model.User;</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public class RegisterServlet extends HttpServlet {</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public void doPost(HttpServletRequest request, HttpServletResponse response) throws ServletException, IOException {</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//模型对象生成。</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User userBean = new User();</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UserDao userdao = new UserDaoImpl();</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//从视图register.jsp中获取请求参数，并存放在实体模型中。</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userBean.setUserName(request.getParameter("userName"));</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userBean.setPassword(request.getParameter("password"));</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userBean.setGender(request.getParameter("gender"));</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userBean.setEmail(request.getParameter("email"));</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userBean.setAge(Integer.parseInt(request.getParameter("age")));</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//调用业务模型，保存用户注册信息。</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userdao.saveUser(userBean);</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//将用户模型userBean存入request对象中。</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//可以在视图文件registersuccess.jsp中展示注册信息。</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request.setAttribute("userBean", userBean);</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		</a:t>
            </a:r>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5620" y="1116330"/>
            <a:ext cx="8395335" cy="2122805"/>
          </a:xfrm>
          <a:prstGeom prst="rect">
            <a:avLst/>
          </a:prstGeom>
          <a:noFill/>
        </p:spPr>
        <p:txBody>
          <a:bodyPr wrap="square" rtlCol="0">
            <a:spAutoFit/>
          </a:bodyPr>
          <a:p>
            <a:pPr lvl="4"/>
            <a:r>
              <a:rPr sz="1200">
                <a:latin typeface="Times New Roman" panose="02020603050405020304" pitchFamily="18" charset="0"/>
                <a:cs typeface="Times New Roman" panose="02020603050405020304" pitchFamily="18" charset="0"/>
              </a:rPr>
              <a:t>//转发请求至注册成功提示页registersuccess.jsp。</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RequestDispatcher requestDispatcher = </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request.getRequestDispatcher("registersuccess.jsp");</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//使用forward方式进行服务器内部的跳转。</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requestDispatcher.forward(request, response);</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public void doGet(HttpServletRequest request, HttpServletResponse response)</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lang="en-US" sz="1200">
                <a:latin typeface="Times New Roman" panose="02020603050405020304" pitchFamily="18" charset="0"/>
                <a:cs typeface="Times New Roman" panose="02020603050405020304" pitchFamily="18" charset="0"/>
                <a:sym typeface="+mn-ea"/>
              </a:rPr>
              <a:t>        </a:t>
            </a:r>
            <a:r>
              <a:rPr sz="1200">
                <a:latin typeface="Times New Roman" panose="02020603050405020304" pitchFamily="18" charset="0"/>
                <a:cs typeface="Times New Roman" panose="02020603050405020304" pitchFamily="18" charset="0"/>
              </a:rPr>
              <a:t>throws ServletException, IOException {</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doPost(request, response);</a:t>
            </a:r>
            <a:endParaRPr sz="1200">
              <a:latin typeface="Times New Roman" panose="02020603050405020304" pitchFamily="18" charset="0"/>
              <a:cs typeface="Times New Roman" panose="02020603050405020304" pitchFamily="18" charset="0"/>
            </a:endParaRPr>
          </a:p>
          <a:p>
            <a:pPr lvl="4"/>
            <a:r>
              <a:rPr lang="en-US" sz="1200">
                <a:latin typeface="Times New Roman" panose="02020603050405020304" pitchFamily="18" charset="0"/>
                <a:cs typeface="Times New Roman" panose="02020603050405020304" pitchFamily="18" charset="0"/>
              </a:rPr>
              <a:t>   </a:t>
            </a:r>
            <a:r>
              <a:rPr sz="1200">
                <a:latin typeface="Times New Roman" panose="02020603050405020304" pitchFamily="18" charset="0"/>
                <a:cs typeface="Times New Roman" panose="02020603050405020304" pitchFamily="18" charset="0"/>
              </a:rPr>
              <a:t>}</a:t>
            </a:r>
            <a:endParaRPr sz="1200">
              <a:latin typeface="Times New Roman" panose="02020603050405020304" pitchFamily="18" charset="0"/>
              <a:cs typeface="Times New Roman" panose="02020603050405020304" pitchFamily="18" charset="0"/>
            </a:endParaRPr>
          </a:p>
          <a:p>
            <a:pPr lvl="4"/>
            <a:r>
              <a:rPr sz="1200">
                <a:latin typeface="Times New Roman" panose="02020603050405020304" pitchFamily="18" charset="0"/>
                <a:cs typeface="Times New Roman" panose="02020603050405020304" pitchFamily="18" charset="0"/>
              </a:rPr>
              <a:t>}</a:t>
            </a:r>
            <a:endParaRPr sz="1200">
              <a:latin typeface="Times New Roman" panose="02020603050405020304" pitchFamily="18" charset="0"/>
              <a:cs typeface="Times New Roman" panose="02020603050405020304" pitchFamily="18" charset="0"/>
            </a:endParaRPr>
          </a:p>
        </p:txBody>
      </p:sp>
      <p:sp>
        <p:nvSpPr>
          <p:cNvPr id="4" name="文本框 3"/>
          <p:cNvSpPr txBox="1"/>
          <p:nvPr>
            <p:custDataLst>
              <p:tags r:id="rId7"/>
            </p:custDataLst>
          </p:nvPr>
        </p:nvSpPr>
        <p:spPr>
          <a:xfrm>
            <a:off x="413385" y="3309620"/>
            <a:ext cx="8395335" cy="2061210"/>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Servlet流程控制可以通过RequestDispatcher接口来实现。RequestDispatcher接口能够将请求转交至另一个JSP页面、Servlet或将数据的输出一并加入到原来的输出流中。RequestDispatcher接口的forward方法就是把请求转发至服务器上的另一资源。使用forward方法进行的页面跳转是服务器内部的跳转，与重定向方式的跳转有区别。用户注册控制器流程控制成功后，将跳转到注册成功提示页面（registersuccess.jsp）。需要注意的是在JSP页面的配置中需要将isELIgnored属性设置为“false”。这样保证了JSP页面不会忽略其中的EL表达式。在成功提示页面中，使用“${}”形式的EL表达式取出request作用域中的userBean属性名对应的属性值并显示在页面中。其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3"/>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4"/>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285875" y="1132840"/>
            <a:ext cx="6601460" cy="2306955"/>
          </a:xfrm>
          <a:prstGeom prst="rect">
            <a:avLst/>
          </a:prstGeom>
          <a:noFill/>
        </p:spPr>
        <p:txBody>
          <a:bodyPr wrap="square" rtlCol="0">
            <a:spAutoFit/>
          </a:bodyPr>
          <a:p>
            <a:r>
              <a:rPr lang="zh-CN" altLang="en-US" sz="1200">
                <a:latin typeface="Times New Roman" panose="02020603050405020304" pitchFamily="18" charset="0"/>
                <a:cs typeface="Times New Roman" panose="02020603050405020304" pitchFamily="18" charset="0"/>
              </a:rPr>
              <a:t>&lt;%@ page language="java" contentType="text/html; charset=UTF-8" </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isELIgnored="false" %&gt;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&lt;html&gt;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&lt;head&gt;&lt;title&gt;registersuccess.jsp&lt;/title&gt;&lt;/head&gt;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&lt;body&gt;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&lt;div align="center"&gt;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&lt;h2&gt;您的注册信息如下:&lt;/h2&gt;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&lt;h4&gt;${requestScope.userBean}&lt;/h4&gt;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&lt;p&gt;&lt;a href="index.jsp"&gt;进入主页&lt;/a&gt;&lt;/p&gt;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&lt;/div&gt;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&lt;/body&gt;</a:t>
            </a:r>
            <a:endParaRPr lang="zh-CN" altLang="en-US" sz="1200">
              <a:latin typeface="Times New Roman" panose="02020603050405020304" pitchFamily="18" charset="0"/>
              <a:cs typeface="Times New Roman" panose="02020603050405020304" pitchFamily="18" charset="0"/>
            </a:endParaRPr>
          </a:p>
          <a:p>
            <a:r>
              <a:rPr lang="zh-CN" altLang="en-US" sz="1200">
                <a:latin typeface="Times New Roman" panose="02020603050405020304" pitchFamily="18" charset="0"/>
                <a:cs typeface="Times New Roman" panose="02020603050405020304" pitchFamily="18" charset="0"/>
              </a:rPr>
              <a:t>&lt;/html&gt;</a:t>
            </a:r>
            <a:endParaRPr lang="zh-CN" altLang="en-US" sz="1200">
              <a:latin typeface="Times New Roman" panose="02020603050405020304" pitchFamily="18" charset="0"/>
              <a:cs typeface="Times New Roman" panose="02020603050405020304" pitchFamily="18" charset="0"/>
            </a:endParaRPr>
          </a:p>
        </p:txBody>
      </p:sp>
      <p:sp>
        <p:nvSpPr>
          <p:cNvPr id="11" name="文本框 10"/>
          <p:cNvSpPr txBox="1"/>
          <p:nvPr>
            <p:custDataLst>
              <p:tags r:id="rId6"/>
            </p:custDataLst>
          </p:nvPr>
        </p:nvSpPr>
        <p:spPr>
          <a:xfrm>
            <a:off x="413385" y="3372485"/>
            <a:ext cx="8395335" cy="58356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可以看到成功提示页面使用EL表达式来输出存放在request对象中的模型数据。整个注册过程运行效果如</a:t>
            </a:r>
            <a:r>
              <a:rPr lang="zh-CN" sz="1600" dirty="0">
                <a:latin typeface="Times New Roman" panose="02020603050405020304" pitchFamily="18" charset="0"/>
                <a:ea typeface="汉仪雅酷黑 65W" panose="020B0604020202020204" charset="-122"/>
                <a:cs typeface="Times New Roman" panose="02020603050405020304" pitchFamily="18" charset="0"/>
              </a:rPr>
              <a:t>下</a:t>
            </a:r>
            <a:r>
              <a:rPr sz="1600" dirty="0">
                <a:latin typeface="Times New Roman" panose="02020603050405020304" pitchFamily="18" charset="0"/>
                <a:ea typeface="汉仪雅酷黑 65W" panose="020B0604020202020204" charset="-122"/>
                <a:cs typeface="Times New Roman" panose="02020603050405020304" pitchFamily="18" charset="0"/>
              </a:rPr>
              <a:t>图所示：</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pic>
        <p:nvPicPr>
          <p:cNvPr id="13" name="图片 19"/>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718185" y="3933507"/>
            <a:ext cx="1828800" cy="1508760"/>
          </a:xfrm>
          <a:prstGeom prst="rect">
            <a:avLst/>
          </a:prstGeom>
          <a:noFill/>
          <a:ln>
            <a:noFill/>
          </a:ln>
        </p:spPr>
      </p:pic>
      <p:pic>
        <p:nvPicPr>
          <p:cNvPr id="14" name="图片 20"/>
          <p:cNvPicPr>
            <a:picLocks noChangeAspect="1" noChangeArrowheads="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a:xfrm>
            <a:off x="2884170" y="3911282"/>
            <a:ext cx="1851660" cy="1584960"/>
          </a:xfrm>
          <a:prstGeom prst="rect">
            <a:avLst/>
          </a:prstGeom>
          <a:noFill/>
          <a:ln>
            <a:noFill/>
          </a:ln>
        </p:spPr>
      </p:pic>
      <p:pic>
        <p:nvPicPr>
          <p:cNvPr id="5" name="图片 4" descr="5"/>
          <p:cNvPicPr>
            <a:picLocks noChangeAspect="1"/>
          </p:cNvPicPr>
          <p:nvPr/>
        </p:nvPicPr>
        <p:blipFill>
          <a:blip r:embed="rId11"/>
          <a:stretch>
            <a:fillRect/>
          </a:stretch>
        </p:blipFill>
        <p:spPr>
          <a:xfrm>
            <a:off x="3091815" y="5311775"/>
            <a:ext cx="6116955" cy="408305"/>
          </a:xfrm>
          <a:prstGeom prst="rect">
            <a:avLst/>
          </a:prstGeom>
        </p:spPr>
      </p:pic>
      <p:sp>
        <p:nvSpPr>
          <p:cNvPr id="15" name="文本框 14"/>
          <p:cNvSpPr txBox="1"/>
          <p:nvPr>
            <p:custDataLst>
              <p:tags r:id="rId12"/>
            </p:custDataLst>
          </p:nvPr>
        </p:nvSpPr>
        <p:spPr>
          <a:xfrm>
            <a:off x="3339465" y="5377815"/>
            <a:ext cx="1171575" cy="275590"/>
          </a:xfrm>
          <a:prstGeom prst="rect">
            <a:avLst/>
          </a:prstGeom>
          <a:noFill/>
        </p:spPr>
        <p:txBody>
          <a:bodyPr wrap="square" rtlCol="0">
            <a:spAutoFit/>
          </a:bodyPr>
          <a:p>
            <a:r>
              <a:rPr lang="zh-CN" altLang="en-US" sz="1200"/>
              <a:t>注册成功提示</a:t>
            </a:r>
            <a:endParaRPr lang="zh-CN" altLang="en-US" sz="1200"/>
          </a:p>
        </p:txBody>
      </p:sp>
      <p:sp>
        <p:nvSpPr>
          <p:cNvPr id="16" name="文本框 15"/>
          <p:cNvSpPr txBox="1"/>
          <p:nvPr>
            <p:custDataLst>
              <p:tags r:id="rId13"/>
            </p:custDataLst>
          </p:nvPr>
        </p:nvSpPr>
        <p:spPr>
          <a:xfrm>
            <a:off x="1383030" y="5295900"/>
            <a:ext cx="584200" cy="275590"/>
          </a:xfrm>
          <a:prstGeom prst="rect">
            <a:avLst/>
          </a:prstGeom>
          <a:noFill/>
        </p:spPr>
        <p:txBody>
          <a:bodyPr wrap="square" rtlCol="0">
            <a:spAutoFit/>
          </a:bodyPr>
          <a:p>
            <a:r>
              <a:rPr lang="zh-CN" altLang="en-US" sz="1200"/>
              <a:t>注册</a:t>
            </a:r>
            <a:endParaRPr lang="zh-CN" altLang="en-US" sz="1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060450"/>
            <a:ext cx="8395335" cy="476948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(3) 登录模块的实现</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用户登录模块的功能是根据用户的所属用户组的不同，跳转到不同类型的用户页面。模块从用户登录主页中读取到用户输入的用户名称及用户密码，然后由控制层的用户登录控制器LoginServlet来调用业务逻辑层的登录处理方法。登录处理方法会先从数据库中查询用户的登录信息是否存在且正确，并根据用户所属的用户组，将请求转发到对应的管理员或普通用户页面。用户登录模块视图层由用户登录页面、管理员页面及普通用户页面组成。用户在用户登录页面输入登录信息。用户登录页面（index.jsp）的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 page language="java" contentType="text/html; charset=UTF-8" %&gt;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&lt;html&gt;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&lt;head&gt;&lt;title&gt;index.jsp&lt;/title&gt;&lt;/head&gt;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&lt;body&gt;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&lt;div align="center"&gt;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&lt;h2&gt;欢迎登录！&lt;/h2&gt;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&lt;form name="form1" method="post" action="login"&gt;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    用户名称：&lt;input name="userName" type="text"&gt;&lt;br&gt;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    用户密码：&lt;input name="password" type="password"&gt;&lt;br&gt;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    &lt;button type="reset"&gt;重置&lt;/button&gt;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    &lt;button type="submit"&gt;登录&lt;/button&gt;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&lt;/form&gt;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&lt;a href="register.jsp"&gt;注册&lt;/a&gt;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&lt;/div&gt;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&lt;/body&gt;</a:t>
            </a:r>
            <a:endParaRPr sz="1200" dirty="0">
              <a:latin typeface="Times New Roman" panose="02020603050405020304" pitchFamily="18" charset="0"/>
              <a:ea typeface="汉仪雅酷黑 65W" panose="020B0604020202020204" charset="-122"/>
              <a:cs typeface="Times New Roman" panose="02020603050405020304" pitchFamily="18" charset="0"/>
            </a:endParaRPr>
          </a:p>
          <a:p>
            <a:pPr lvl="2"/>
            <a:r>
              <a:rPr sz="1200" dirty="0">
                <a:latin typeface="Times New Roman" panose="02020603050405020304" pitchFamily="18" charset="0"/>
                <a:ea typeface="汉仪雅酷黑 65W" panose="020B0604020202020204" charset="-122"/>
                <a:cs typeface="Times New Roman" panose="02020603050405020304" pitchFamily="18" charset="0"/>
              </a:rPr>
              <a:t>&lt;/html&gt;</a:t>
            </a:r>
            <a:endParaRPr sz="12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179195"/>
            <a:ext cx="8395335" cy="427672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用户登录模块的控制层由LoginServlet用户登录控制器实现。在用户登录控制器中主要是根据用户提交的用户名称和用户密码，从用户操作接口中获取用户所属用户组，并根据用户组来决定具体用户组对应的用户操作页面的显示。登录控制器（LoginServlet.java）的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package register.control;</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import java.io.*;</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import javax.servlet.*;</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import javax.servlet.http.*;</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import register.dao.UserDAO;</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import register.dao.UserDAOImpl;</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public class LoginServlet extends HttpServlet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sym typeface="+mn-ea"/>
              </a:rPr>
              <a:t>             </a:t>
            </a:r>
            <a:r>
              <a:rPr sz="1600" dirty="0">
                <a:latin typeface="Times New Roman" panose="02020603050405020304" pitchFamily="18" charset="0"/>
                <a:ea typeface="汉仪雅酷黑 65W" panose="020B0604020202020204" charset="-122"/>
                <a:cs typeface="Times New Roman" panose="02020603050405020304" pitchFamily="18" charset="0"/>
              </a:rPr>
              <a:t>public void doPost(HttpServletRequest request, HttpServletResponse response)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throws ServletException, IOException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//从index.jsp中的表单发送的请求中获取参数。</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String userName = request.getParameter("userName");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String password = request.getParameter("password");</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int userGroup = 2;</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179195"/>
            <a:ext cx="8395335" cy="4030980"/>
          </a:xfrm>
          <a:prstGeom prst="rect">
            <a:avLst/>
          </a:prstGeom>
          <a:noFill/>
        </p:spPr>
        <p:txBody>
          <a:bodyPr wrap="square" rtlCol="0">
            <a:spAutoFit/>
          </a:bodyPr>
          <a:p>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//不同的用户组对应的视图名称。</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String goForward;</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//调用模型userdao来获取用户所属用户组。</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UserDao userdao = new UserDaoImpl();</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userGroup = userdao.getInfo(userName,password);</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//根据用户所属用户组，转发请求至相应的视图。</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if (userGroup==0)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//用户组标识为0，即普通用户，跳转到普通用户页面。</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goForward = "user.jsp";</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 else if (userGroup==1)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//用户组标识为1，即管理员用户，跳转到管理员页面。</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goForward = "su.jsp";</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 else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//用户组标识还是初始的2，即未在数据库中找到该用户，返回登录界面。</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goForward = "index.jsp";</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584325"/>
            <a:ext cx="8395335" cy="2553335"/>
          </a:xfrm>
          <a:prstGeom prst="rect">
            <a:avLst/>
          </a:prstGeom>
          <a:noFill/>
        </p:spPr>
        <p:txBody>
          <a:bodyPr wrap="square" rtlCol="0">
            <a:spAutoFit/>
          </a:bodyPr>
          <a:p>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request.setAttribute("username",userName);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RequestDispatcher requestDispatcher =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request.getRequestDispatcher(goForward);</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requestDispatcher.forward(request, response);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public void doGet(HttpServletRequest request, HttpServletResponse response)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throws ServletException, IOException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r>
              <a:rPr lang="en-US" sz="1600" dirty="0">
                <a:latin typeface="Times New Roman" panose="02020603050405020304" pitchFamily="18" charset="0"/>
                <a:ea typeface="汉仪雅酷黑 65W" panose="020B0604020202020204" charset="-122"/>
                <a:cs typeface="Times New Roman" panose="02020603050405020304" pitchFamily="18" charset="0"/>
              </a:rPr>
              <a:t>         </a:t>
            </a:r>
            <a:r>
              <a:rPr sz="1600" dirty="0">
                <a:latin typeface="Times New Roman" panose="02020603050405020304" pitchFamily="18" charset="0"/>
                <a:ea typeface="汉仪雅酷黑 65W" panose="020B0604020202020204" charset="-122"/>
                <a:cs typeface="Times New Roman" panose="02020603050405020304" pitchFamily="18" charset="0"/>
              </a:rPr>
              <a:t>doPost(request, response);</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	}</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r>
              <a:rPr sz="1600" dirty="0">
                <a:latin typeface="Times New Roman" panose="02020603050405020304" pitchFamily="18" charset="0"/>
                <a:ea typeface="汉仪雅酷黑 65W" panose="020B0604020202020204" charset="-122"/>
                <a:cs typeface="Times New Roman" panose="02020603050405020304" pitchFamily="18" charset="0"/>
              </a:rPr>
              <a:t>}</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304925"/>
            <a:ext cx="8395335" cy="427672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从用户登录控制器的实现中可以看到，如果用户通过验证，用户组为普通用户则进入普通用户页面。而用户组为管理员则进入管理员页面。否则用户未通过验证，返回到登录页面重新进行登录信息的输入。普通用户页面（user.jsp）的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 page language="java" contentType="text/html; charset=UTF-8" isELIgnored="false" %&gt;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&lt;html&gt;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&lt;head&gt;&lt;title&gt;user.jsp&lt;/title&gt;&lt;/head&gt;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&lt;body&gt;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&lt;div align="center"&gt;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&lt;h2&gt;普通用户页面&lt;/h2&gt;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&lt;h3&gt;尊敬的用户:${requestScope.username}&lt;/h3&gt;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&lt;table&gt;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&lt;caption&gt;导航菜单&lt;/caption&gt;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href="#"&gt;用户首页&lt;/a&gt;&lt;/td&gt;&lt;/tr&gt;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href="#"&gt;发表日志&lt;/a&gt;&lt;/td&gt;&lt;/tr&gt;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href="#"&gt;娱乐头条&lt;/a&gt;&lt;/td&gt;&lt;/tr&gt;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&lt;/table&gt;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&lt;/div&gt;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&lt;/body&gt;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&lt;/html&gt;</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304925"/>
            <a:ext cx="8395335" cy="399986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管理员页面（su.jsp）的主要代码如下：</a:t>
            </a:r>
            <a:endParaRPr sz="16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 page language="java" contentType="text/html; charset=UTF-8"%&gt;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&lt;html&gt;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&lt;head&gt;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&lt;title&gt;su.jsp&lt;/title&gt;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&lt;/head&gt;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&lt;body&gt;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&lt;div align="center"&gt;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&lt;h2&gt;管理员页面&lt;/h2&gt;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&lt;table&gt;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&lt;caption&gt;导航菜单&lt;/caption&gt;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href="#"&gt;用户管理&lt;/a&gt;&lt;/td&gt;&lt;/tr&gt;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href="#"&gt;评论回复&lt;/a&gt;&lt;/td&gt;&lt;/tr&gt;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&lt;tr&gt;&lt;td&gt;&lt;a href="#"&gt;隐私政策&lt;/a&gt;&lt;/td&gt;&lt;/tr&gt;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    &lt;/table&gt;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&lt;/div&gt;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&lt;/body&gt;</a:t>
            </a:r>
            <a:endParaRPr sz="1400" dirty="0">
              <a:latin typeface="Times New Roman" panose="02020603050405020304" pitchFamily="18" charset="0"/>
              <a:ea typeface="汉仪雅酷黑 65W" panose="020B0604020202020204" charset="-122"/>
              <a:cs typeface="Times New Roman" panose="02020603050405020304" pitchFamily="18" charset="0"/>
            </a:endParaRPr>
          </a:p>
          <a:p>
            <a:pPr lvl="2"/>
            <a:r>
              <a:rPr sz="1400" dirty="0">
                <a:latin typeface="Times New Roman" panose="02020603050405020304" pitchFamily="18" charset="0"/>
                <a:ea typeface="汉仪雅酷黑 65W" panose="020B0604020202020204" charset="-122"/>
                <a:cs typeface="Times New Roman" panose="02020603050405020304" pitchFamily="18" charset="0"/>
              </a:rPr>
              <a:t>&lt;/html&gt;</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9" name="文本框 8"/>
          <p:cNvSpPr txBox="1"/>
          <p:nvPr/>
        </p:nvSpPr>
        <p:spPr>
          <a:xfrm>
            <a:off x="400685" y="765810"/>
            <a:ext cx="569404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11.4 </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模式2：JSP+Servlet+JavaBeans开发模式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grpSp>
        <p:nvGrpSpPr>
          <p:cNvPr id="7" name="组合 6"/>
          <p:cNvGrpSpPr/>
          <p:nvPr/>
        </p:nvGrpSpPr>
        <p:grpSpPr>
          <a:xfrm>
            <a:off x="5017770" y="227965"/>
            <a:ext cx="4036695" cy="462915"/>
            <a:chOff x="3716" y="3214"/>
            <a:chExt cx="8453" cy="1345"/>
          </a:xfrm>
        </p:grpSpPr>
        <p:sp>
          <p:nvSpPr>
            <p:cNvPr id="6" name="文本框 5"/>
            <p:cNvSpPr txBox="1"/>
            <p:nvPr>
              <p:custDataLst>
                <p:tags r:id="rId5"/>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p:cNvSpPr/>
            <p:nvPr>
              <p:custDataLst>
                <p:tags r:id="rId6"/>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38175" y="1304925"/>
            <a:ext cx="8395335" cy="33718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用户登录模块的运行效果如</a:t>
            </a:r>
            <a:r>
              <a:rPr lang="zh-CN" sz="1600" dirty="0">
                <a:latin typeface="Times New Roman" panose="02020603050405020304" pitchFamily="18" charset="0"/>
                <a:ea typeface="汉仪雅酷黑 65W" panose="020B0604020202020204" charset="-122"/>
                <a:cs typeface="Times New Roman" panose="02020603050405020304" pitchFamily="18" charset="0"/>
              </a:rPr>
              <a:t>下</a:t>
            </a:r>
            <a:r>
              <a:rPr sz="1600" dirty="0">
                <a:latin typeface="Times New Roman" panose="02020603050405020304" pitchFamily="18" charset="0"/>
                <a:ea typeface="汉仪雅酷黑 65W" panose="020B0604020202020204" charset="-122"/>
                <a:cs typeface="Times New Roman" panose="02020603050405020304" pitchFamily="18" charset="0"/>
              </a:rPr>
              <a:t>图所示</a:t>
            </a:r>
            <a:r>
              <a:rPr lang="zh-CN" sz="1600" dirty="0">
                <a:latin typeface="Times New Roman" panose="02020603050405020304" pitchFamily="18" charset="0"/>
                <a:ea typeface="汉仪雅酷黑 65W" panose="020B0604020202020204" charset="-122"/>
                <a:cs typeface="Times New Roman" panose="02020603050405020304" pitchFamily="18" charset="0"/>
              </a:rPr>
              <a:t>：</a:t>
            </a:r>
            <a:endParaRPr sz="1400" dirty="0">
              <a:latin typeface="Times New Roman" panose="02020603050405020304" pitchFamily="18" charset="0"/>
              <a:ea typeface="汉仪雅酷黑 65W" panose="020B0604020202020204" charset="-122"/>
              <a:cs typeface="Times New Roman" panose="02020603050405020304" pitchFamily="18" charset="0"/>
            </a:endParaRPr>
          </a:p>
        </p:txBody>
      </p:sp>
      <p:pic>
        <p:nvPicPr>
          <p:cNvPr id="4" name="图片 21"/>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a:xfrm>
            <a:off x="1060450" y="1721485"/>
            <a:ext cx="2614295" cy="1469390"/>
          </a:xfrm>
          <a:prstGeom prst="rect">
            <a:avLst/>
          </a:prstGeom>
          <a:noFill/>
          <a:ln>
            <a:noFill/>
          </a:ln>
        </p:spPr>
      </p:pic>
      <p:pic>
        <p:nvPicPr>
          <p:cNvPr id="8" name="图片 22"/>
          <p:cNvPicPr>
            <a:picLocks noChangeAspect="1" noChangeArrowheads="1"/>
          </p:cNvPicPr>
          <p:nvPr>
            <p:custDataLst>
              <p:tags r:id="rId9"/>
            </p:custDataLst>
          </p:nvPr>
        </p:nvPicPr>
        <p:blipFill>
          <a:blip r:embed="rId10" cstate="print">
            <a:extLst>
              <a:ext uri="{28A0092B-C50C-407E-A947-70E740481C1C}">
                <a14:useLocalDpi xmlns:a14="http://schemas.microsoft.com/office/drawing/2010/main" val="0"/>
              </a:ext>
            </a:extLst>
          </a:blip>
          <a:srcRect/>
          <a:stretch>
            <a:fillRect/>
          </a:stretch>
        </p:blipFill>
        <p:spPr>
          <a:xfrm>
            <a:off x="4690745" y="1702435"/>
            <a:ext cx="2270125" cy="1403985"/>
          </a:xfrm>
          <a:prstGeom prst="rect">
            <a:avLst/>
          </a:prstGeom>
          <a:noFill/>
          <a:ln>
            <a:noFill/>
          </a:ln>
        </p:spPr>
      </p:pic>
      <p:sp>
        <p:nvSpPr>
          <p:cNvPr id="16" name="文本框 15"/>
          <p:cNvSpPr txBox="1"/>
          <p:nvPr>
            <p:custDataLst>
              <p:tags r:id="rId11"/>
            </p:custDataLst>
          </p:nvPr>
        </p:nvSpPr>
        <p:spPr>
          <a:xfrm>
            <a:off x="1925320" y="3044190"/>
            <a:ext cx="911860" cy="275590"/>
          </a:xfrm>
          <a:prstGeom prst="rect">
            <a:avLst/>
          </a:prstGeom>
          <a:noFill/>
        </p:spPr>
        <p:txBody>
          <a:bodyPr wrap="square" rtlCol="0">
            <a:spAutoFit/>
          </a:bodyPr>
          <a:p>
            <a:r>
              <a:rPr lang="zh-CN" altLang="en-US" sz="1200"/>
              <a:t>登录主页</a:t>
            </a:r>
            <a:endParaRPr lang="zh-CN" altLang="en-US" sz="1200"/>
          </a:p>
        </p:txBody>
      </p:sp>
      <p:sp>
        <p:nvSpPr>
          <p:cNvPr id="11" name="文本框 10"/>
          <p:cNvSpPr txBox="1"/>
          <p:nvPr>
            <p:custDataLst>
              <p:tags r:id="rId12"/>
            </p:custDataLst>
          </p:nvPr>
        </p:nvSpPr>
        <p:spPr>
          <a:xfrm>
            <a:off x="5328920" y="3029585"/>
            <a:ext cx="1304925" cy="275590"/>
          </a:xfrm>
          <a:prstGeom prst="rect">
            <a:avLst/>
          </a:prstGeom>
          <a:noFill/>
        </p:spPr>
        <p:txBody>
          <a:bodyPr wrap="square" rtlCol="0">
            <a:spAutoFit/>
          </a:bodyPr>
          <a:p>
            <a:r>
              <a:rPr lang="zh-CN" altLang="en-US" sz="1200"/>
              <a:t>普通用户页面</a:t>
            </a:r>
            <a:endParaRPr lang="zh-CN" altLang="en-US" sz="1200"/>
          </a:p>
        </p:txBody>
      </p:sp>
      <p:sp>
        <p:nvSpPr>
          <p:cNvPr id="13" name="文本框 12"/>
          <p:cNvSpPr txBox="1"/>
          <p:nvPr>
            <p:custDataLst>
              <p:tags r:id="rId13"/>
            </p:custDataLst>
          </p:nvPr>
        </p:nvSpPr>
        <p:spPr>
          <a:xfrm>
            <a:off x="638175" y="3469640"/>
            <a:ext cx="8395335" cy="1076325"/>
          </a:xfrm>
          <a:prstGeom prst="rect">
            <a:avLst/>
          </a:prstGeom>
          <a:noFill/>
        </p:spPr>
        <p:txBody>
          <a:bodyPr wrap="square" rtlCol="0">
            <a:spAutoFit/>
          </a:bodyPr>
          <a:p>
            <a:r>
              <a:rPr sz="1600" dirty="0">
                <a:latin typeface="Times New Roman" panose="02020603050405020304" pitchFamily="18" charset="0"/>
                <a:ea typeface="汉仪雅酷黑 65W" panose="020B0604020202020204" charset="-122"/>
                <a:cs typeface="Times New Roman" panose="02020603050405020304" pitchFamily="18" charset="0"/>
              </a:rPr>
              <a:t>至此，整个用户登录系统的设计开发完毕。在启动MySOL数据库服务器和Tomcat服务器后，需要启动浏览器，在地址栏中输入http://localhost:8080/userManage/index.jsp来运行用户登录系统。从本系统的设计与实现过程来看，采用模式2来开发的系统，层次关系清楚，易于维护，更加适合大型Java Web项目的开发。</a:t>
            </a:r>
            <a:endParaRPr sz="1600" dirty="0">
              <a:latin typeface="Times New Roman" panose="02020603050405020304" pitchFamily="18" charset="0"/>
              <a:ea typeface="汉仪雅酷黑 65W" panose="020B060402020202020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6" name="文本框 5"/>
          <p:cNvSpPr txBox="1"/>
          <p:nvPr/>
        </p:nvSpPr>
        <p:spPr>
          <a:xfrm>
            <a:off x="715009" y="1283314"/>
            <a:ext cx="8272463" cy="1198880"/>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Servlet由Servlet容器来负责Servlet实例的查找、创建以及整个生命周期的管理，Servlet整个生命周期分为四个阶段：加载阶段、初始化阶段、调用阶段及销毁阶段。这个生命周期是由javax.servlet.servlet.Servlet接口提供的init()、service()和destroy()方法所定义。</a:t>
            </a:r>
            <a:endParaRPr dirty="0"/>
          </a:p>
        </p:txBody>
      </p:sp>
      <p:sp>
        <p:nvSpPr>
          <p:cNvPr id="10" name="文本框 9"/>
          <p:cNvSpPr txBox="1"/>
          <p:nvPr/>
        </p:nvSpPr>
        <p:spPr>
          <a:xfrm>
            <a:off x="766577" y="2815891"/>
            <a:ext cx="8169325" cy="1753235"/>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sym typeface="+mn-ea"/>
              </a:rPr>
              <a:t>Servlet的具体生命周期如下</a:t>
            </a:r>
            <a:r>
              <a:rPr lang="zh-CN" altLang="en-US" dirty="0">
                <a:latin typeface="汉仪雅酷黑 65W" panose="020B0604020202020204" charset="-122"/>
                <a:ea typeface="汉仪雅酷黑 65W" panose="020B0604020202020204" charset="-122"/>
              </a:rPr>
              <a:t>：</a:t>
            </a:r>
            <a:endParaRPr lang="en-US" altLang="zh-CN"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dirty="0">
                <a:latin typeface="汉仪雅酷黑 65W" panose="020B0604020202020204" charset="-122"/>
                <a:ea typeface="汉仪雅酷黑 65W" panose="020B0604020202020204" charset="-122"/>
              </a:rPr>
              <a:t>Servlet容器加载了Servlet类并实例化一个Servlet实例对象。</a:t>
            </a:r>
            <a:endParaRPr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dirty="0">
                <a:latin typeface="汉仪雅酷黑 65W" panose="020B0604020202020204" charset="-122"/>
                <a:ea typeface="汉仪雅酷黑 65W" panose="020B0604020202020204" charset="-122"/>
              </a:rPr>
              <a:t>Servlet容器调用Servlet类的实例对象的init()方法进行Servlet的初始化。</a:t>
            </a:r>
            <a:endParaRPr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dirty="0">
                <a:latin typeface="汉仪雅酷黑 65W" panose="020B0604020202020204" charset="-122"/>
                <a:ea typeface="汉仪雅酷黑 65W" panose="020B0604020202020204" charset="-122"/>
              </a:rPr>
              <a:t>如果Servlet容器收到对该Servlet的请求，则调用此实例对象的service()方法处理请求并返回响应结果。</a:t>
            </a:r>
            <a:endParaRPr dirty="0">
              <a:latin typeface="汉仪雅酷黑 65W" panose="020B0604020202020204" charset="-122"/>
              <a:ea typeface="汉仪雅酷黑 65W" panose="020B0604020202020204" charset="-122"/>
            </a:endParaRPr>
          </a:p>
          <a:p>
            <a:pPr marL="285750" indent="-285750" algn="just">
              <a:buFont typeface="Arial" panose="020B0604020202020204" pitchFamily="34" charset="0"/>
              <a:buChar char="•"/>
            </a:pPr>
            <a:r>
              <a:rPr dirty="0">
                <a:latin typeface="汉仪雅酷黑 65W" panose="020B0604020202020204" charset="-122"/>
                <a:ea typeface="汉仪雅酷黑 65W" panose="020B0604020202020204" charset="-122"/>
              </a:rPr>
              <a:t>Servlet容器在卸载该Servlet前调用它的destroy()方法将其销毁。</a:t>
            </a:r>
            <a:endParaRPr dirty="0">
              <a:latin typeface="汉仪雅酷黑 65W" panose="020B0604020202020204" charset="-122"/>
              <a:ea typeface="汉仪雅酷黑 65W" panose="020B0604020202020204" charset="-122"/>
            </a:endParaRPr>
          </a:p>
        </p:txBody>
      </p:sp>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11" name="组合 10"/>
          <p:cNvGrpSpPr/>
          <p:nvPr/>
        </p:nvGrpSpPr>
        <p:grpSpPr>
          <a:xfrm>
            <a:off x="5017770" y="227965"/>
            <a:ext cx="4036695" cy="462915"/>
            <a:chOff x="3716" y="3214"/>
            <a:chExt cx="8453" cy="1345"/>
          </a:xfrm>
        </p:grpSpPr>
        <p:sp>
          <p:nvSpPr>
            <p:cNvPr id="12" name="文本框 11"/>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sp>
        <p:nvSpPr>
          <p:cNvPr id="16" name="文本框 15"/>
          <p:cNvSpPr txBox="1"/>
          <p:nvPr/>
        </p:nvSpPr>
        <p:spPr>
          <a:xfrm>
            <a:off x="747395" y="1695450"/>
            <a:ext cx="7653655" cy="341503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dirty="0">
                <a:latin typeface="汉仪雅酷黑 65W" panose="020B0604020202020204" charset="-122"/>
                <a:ea typeface="汉仪雅酷黑 65W" panose="020B0604020202020204" charset="-122"/>
                <a:cs typeface="汉仪雅酷黑 65W" panose="020B0604020202020204" charset="-122"/>
              </a:rPr>
              <a:t>      </a:t>
            </a:r>
            <a:r>
              <a:rPr lang="zh-CN" altLang="en-US" dirty="0">
                <a:latin typeface="汉仪雅酷黑 65W" panose="020B0604020202020204" charset="-122"/>
                <a:ea typeface="汉仪雅酷黑 65W" panose="020B0604020202020204" charset="-122"/>
                <a:cs typeface="汉仪雅酷黑 65W" panose="020B0604020202020204" charset="-122"/>
              </a:rPr>
              <a:t>本章内容主要通过从</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Servlet简介、Servlet编程接口和Servlet的编写与配置</a:t>
            </a:r>
            <a:r>
              <a:rPr lang="zh-CN" altLang="en-US" dirty="0">
                <a:latin typeface="汉仪雅酷黑 65W" panose="020B0604020202020204" charset="-122"/>
                <a:ea typeface="汉仪雅酷黑 65W" panose="020B0604020202020204" charset="-122"/>
                <a:cs typeface="汉仪雅酷黑 65W" panose="020B0604020202020204" charset="-122"/>
              </a:rPr>
              <a:t>进行切入，介绍了</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Servlet技术和Servlet过滤器。从</a:t>
            </a:r>
            <a:r>
              <a:rPr lang="en-US" altLang="zh-CN" dirty="0">
                <a:latin typeface="汉仪雅酷黑 65W" panose="020B0604020202020204" charset="-122"/>
                <a:ea typeface="汉仪雅酷黑 65W" panose="020B0604020202020204" charset="-122"/>
                <a:cs typeface="汉仪雅酷黑 65W" panose="020B0604020202020204" charset="-122"/>
                <a:sym typeface="+mn-ea"/>
              </a:rPr>
              <a:t>MVC</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模式的组成部分介绍了</a:t>
            </a:r>
            <a:r>
              <a:rPr lang="en-US" altLang="zh-CN" dirty="0">
                <a:latin typeface="汉仪雅酷黑 65W" panose="020B0604020202020204" charset="-122"/>
                <a:ea typeface="汉仪雅酷黑 65W" panose="020B0604020202020204" charset="-122"/>
                <a:cs typeface="汉仪雅酷黑 65W" panose="020B0604020202020204" charset="-122"/>
                <a:sym typeface="+mn-ea"/>
              </a:rPr>
              <a:t>MVC</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模式。模式2是基于MVC架构来构建Java Web应用的开发模式，将</a:t>
            </a:r>
            <a:r>
              <a:rPr lang="en-US" altLang="zh-CN" dirty="0">
                <a:latin typeface="汉仪雅酷黑 65W" panose="020B0604020202020204" charset="-122"/>
                <a:ea typeface="汉仪雅酷黑 65W" panose="020B0604020202020204" charset="-122"/>
                <a:cs typeface="汉仪雅酷黑 65W" panose="020B0604020202020204" charset="-122"/>
                <a:sym typeface="+mn-ea"/>
              </a:rPr>
              <a:t>MVC</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模式划分成视图层、控制层以及业务逻辑层详细介绍了模式二</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以及JSP+Servlet+JavaBeans开发模式。</a:t>
            </a:r>
            <a:endParaRPr lang="zh-CN" altLang="en-US" dirty="0">
              <a:latin typeface="汉仪雅酷黑 65W" panose="020B0604020202020204" charset="-122"/>
              <a:ea typeface="汉仪雅酷黑 65W" panose="020B0604020202020204" charset="-122"/>
              <a:cs typeface="汉仪雅酷黑 65W" panose="020B0604020202020204" charset="-122"/>
              <a:sym typeface="+mn-ea"/>
            </a:endParaRPr>
          </a:p>
          <a:p>
            <a:pPr indent="0" fontAlgn="auto">
              <a:lnSpc>
                <a:spcPct val="150000"/>
              </a:lnSpc>
              <a:buFont typeface="Wingdings" panose="05000000000000000000" charset="0"/>
              <a:buNone/>
            </a:pPr>
            <a:r>
              <a:rPr lang="zh-CN" altLang="en-US" dirty="0">
                <a:latin typeface="汉仪雅酷黑 65W" panose="020B0604020202020204" charset="-122"/>
                <a:ea typeface="汉仪雅酷黑 65W" panose="020B0604020202020204" charset="-122"/>
              </a:rPr>
              <a:t>      通过本章的学习，需要读者</a:t>
            </a:r>
            <a:r>
              <a:rPr lang="zh-CN" altLang="en-US" dirty="0">
                <a:latin typeface="汉仪雅酷黑 65W" panose="020B0604020202020204" charset="-122"/>
                <a:ea typeface="汉仪雅酷黑 65W" panose="020B0604020202020204" charset="-122"/>
                <a:sym typeface="+mn-ea"/>
              </a:rPr>
              <a:t>了解</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Servlet技术</a:t>
            </a:r>
            <a:r>
              <a:rPr lang="zh-CN" altLang="en-US" dirty="0">
                <a:latin typeface="汉仪雅酷黑 65W" panose="020B0604020202020204" charset="-122"/>
                <a:ea typeface="汉仪雅酷黑 65W" panose="020B0604020202020204" charset="-122"/>
                <a:sym typeface="+mn-ea"/>
              </a:rPr>
              <a:t>；了解</a:t>
            </a:r>
            <a:r>
              <a:rPr lang="zh-CN" altLang="en-US" dirty="0">
                <a:latin typeface="汉仪雅酷黑 65W" panose="020B0604020202020204" charset="-122"/>
                <a:ea typeface="汉仪雅酷黑 65W" panose="020B0604020202020204" charset="-122"/>
                <a:cs typeface="汉仪雅酷黑 65W" panose="020B0604020202020204" charset="-122"/>
                <a:sym typeface="+mn-ea"/>
              </a:rPr>
              <a:t>Servlet技术过滤器相关知识</a:t>
            </a:r>
            <a:r>
              <a:rPr lang="zh-CN" altLang="en-US" dirty="0">
                <a:latin typeface="汉仪雅酷黑 65W" panose="020B0604020202020204" charset="-122"/>
                <a:ea typeface="汉仪雅酷黑 65W" panose="020B0604020202020204" charset="-122"/>
                <a:sym typeface="+mn-ea"/>
              </a:rPr>
              <a:t>；学习并掌握</a:t>
            </a:r>
            <a:r>
              <a:rPr lang="en-US" altLang="zh-CN" dirty="0">
                <a:latin typeface="汉仪雅酷黑 65W" panose="020B0604020202020204" charset="-122"/>
                <a:ea typeface="汉仪雅酷黑 65W" panose="020B0604020202020204" charset="-122"/>
                <a:sym typeface="+mn-ea"/>
              </a:rPr>
              <a:t>MVC</a:t>
            </a:r>
            <a:r>
              <a:rPr lang="zh-CN" altLang="en-US" dirty="0">
                <a:latin typeface="汉仪雅酷黑 65W" panose="020B0604020202020204" charset="-122"/>
                <a:ea typeface="汉仪雅酷黑 65W" panose="020B0604020202020204" charset="-122"/>
                <a:sym typeface="+mn-ea"/>
              </a:rPr>
              <a:t>模式；了解模式</a:t>
            </a:r>
            <a:r>
              <a:rPr lang="en-US" altLang="zh-CN" dirty="0">
                <a:latin typeface="汉仪雅酷黑 65W" panose="020B0604020202020204" charset="-122"/>
                <a:ea typeface="汉仪雅酷黑 65W" panose="020B0604020202020204" charset="-122"/>
                <a:sym typeface="+mn-ea"/>
              </a:rPr>
              <a:t>2</a:t>
            </a:r>
            <a:r>
              <a:rPr lang="zh-CN" altLang="en-US" dirty="0">
                <a:latin typeface="汉仪雅酷黑 65W" panose="020B0604020202020204" charset="-122"/>
                <a:ea typeface="汉仪雅酷黑 65W" panose="020B0604020202020204" charset="-122"/>
                <a:sym typeface="+mn-ea"/>
              </a:rPr>
              <a:t>并学会</a:t>
            </a:r>
            <a:r>
              <a:rPr dirty="0">
                <a:latin typeface="汉仪雅酷黑 65W" panose="020B0604020202020204" charset="-122"/>
                <a:ea typeface="汉仪雅酷黑 65W" panose="020B0604020202020204" charset="-122"/>
                <a:sym typeface="+mn-ea"/>
              </a:rPr>
              <a:t>JSP+Servlet+JavaBeans开发应用</a:t>
            </a:r>
            <a:endParaRPr dirty="0">
              <a:latin typeface="汉仪雅酷黑 65W" panose="020B0604020202020204" charset="-122"/>
              <a:ea typeface="汉仪雅酷黑 65W" panose="020B0604020202020204" charset="-122"/>
              <a:sym typeface="+mn-ea"/>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3"/>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4"/>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5"/>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6"/>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pic>
        <p:nvPicPr>
          <p:cNvPr id="13" name="图片 12" descr="8"/>
          <p:cNvPicPr>
            <a:picLocks noChangeAspect="1"/>
          </p:cNvPicPr>
          <p:nvPr/>
        </p:nvPicPr>
        <p:blipFill>
          <a:blip r:embed="rId7"/>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pPr algn="l"/>
            <a:r>
              <a:rPr lang="en-US" altLang="zh-CN" sz="2000">
                <a:solidFill>
                  <a:schemeClr val="bg1"/>
                </a:solidFill>
                <a:latin typeface="汉仪雅酷黑 65W" panose="020B0604020202020204" charset="-122"/>
                <a:ea typeface="汉仪雅酷黑 65W" panose="020B0604020202020204" charset="-122"/>
              </a:rPr>
              <a:t>    </a:t>
            </a:r>
            <a:r>
              <a:rPr lang="zh-CN" altLang="en-US" sz="2000">
                <a:solidFill>
                  <a:schemeClr val="bg1"/>
                </a:solidFill>
                <a:latin typeface="汉仪雅酷黑 65W" panose="020B0604020202020204" charset="-122"/>
                <a:ea typeface="汉仪雅酷黑 65W" panose="020B0604020202020204" charset="-122"/>
              </a:rPr>
              <a:t>本章小结</a:t>
            </a:r>
            <a:endParaRPr lang="zh-CN" altLang="en-US" sz="2000">
              <a:solidFill>
                <a:schemeClr val="bg1"/>
              </a:solidFill>
              <a:latin typeface="汉仪雅酷黑 65W" panose="020B0604020202020204" charset="-122"/>
              <a:ea typeface="汉仪雅酷黑 65W" panose="020B0604020202020204" charset="-122"/>
            </a:endParaRPr>
          </a:p>
        </p:txBody>
      </p:sp>
      <p:cxnSp>
        <p:nvCxnSpPr>
          <p:cNvPr id="24" name="直接连接符 23"/>
          <p:cNvCxnSpPr/>
          <p:nvPr>
            <p:custDataLst>
              <p:tags r:id="rId8"/>
            </p:custDataLst>
          </p:nvPr>
        </p:nvCxnSpPr>
        <p:spPr>
          <a:xfrm>
            <a:off x="829310" y="216979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9"/>
            </p:custDataLst>
          </p:nvPr>
        </p:nvCxnSpPr>
        <p:spPr>
          <a:xfrm>
            <a:off x="830580" y="259016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10"/>
            </p:custDataLst>
          </p:nvPr>
        </p:nvCxnSpPr>
        <p:spPr>
          <a:xfrm>
            <a:off x="802005" y="301053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1"/>
            </p:custDataLst>
          </p:nvPr>
        </p:nvCxnSpPr>
        <p:spPr>
          <a:xfrm>
            <a:off x="747395" y="343090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12"/>
            </p:custDataLst>
          </p:nvPr>
        </p:nvCxnSpPr>
        <p:spPr>
          <a:xfrm>
            <a:off x="747395" y="381889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13"/>
            </p:custDataLst>
          </p:nvPr>
        </p:nvCxnSpPr>
        <p:spPr>
          <a:xfrm>
            <a:off x="747395" y="420687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14"/>
            </p:custDataLst>
          </p:nvPr>
        </p:nvCxnSpPr>
        <p:spPr>
          <a:xfrm>
            <a:off x="802005" y="464566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5"/>
            </p:custDataLst>
          </p:nvPr>
        </p:nvCxnSpPr>
        <p:spPr>
          <a:xfrm>
            <a:off x="747395" y="508444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未标题-1"/>
          <p:cNvPicPr>
            <a:picLocks noChangeAspect="1"/>
          </p:cNvPicPr>
          <p:nvPr>
            <p:custDataLst>
              <p:tags r:id="rId16"/>
            </p:custDataLst>
          </p:nvPr>
        </p:nvPicPr>
        <p:blipFill>
          <a:blip r:embed="rId17"/>
          <a:stretch>
            <a:fillRect/>
          </a:stretch>
        </p:blipFill>
        <p:spPr>
          <a:xfrm>
            <a:off x="144145" y="104140"/>
            <a:ext cx="1975485" cy="4940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11" name="文本框 10"/>
          <p:cNvSpPr txBox="1"/>
          <p:nvPr/>
        </p:nvSpPr>
        <p:spPr>
          <a:xfrm>
            <a:off x="772795" y="1295400"/>
            <a:ext cx="3048000" cy="368300"/>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dirty="0">
                <a:latin typeface="汉仪雅酷黑 65W" panose="020B0604020202020204" charset="-122"/>
                <a:ea typeface="汉仪雅酷黑 65W" panose="020B0604020202020204" charset="-122"/>
                <a:cs typeface="汉仪雅酷黑 65W" panose="020B0604020202020204" charset="-122"/>
              </a:rPr>
              <a:t>Servlet编程接口</a:t>
            </a:r>
            <a:endParaRPr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6" name="文本框 5"/>
          <p:cNvSpPr txBox="1"/>
          <p:nvPr/>
        </p:nvSpPr>
        <p:spPr>
          <a:xfrm>
            <a:off x="894080" y="2050415"/>
            <a:ext cx="7740015" cy="1476375"/>
          </a:xfrm>
          <a:prstGeom prst="rect">
            <a:avLst/>
          </a:prstGeom>
          <a:noFill/>
        </p:spPr>
        <p:txBody>
          <a:bodyPr wrap="square" rtlCol="0">
            <a:spAutoFit/>
          </a:bodyPr>
          <a:lstStyle/>
          <a:p>
            <a:r>
              <a:rPr lang="zh-CN" altLang="zh-CN" kern="100" dirty="0">
                <a:latin typeface="汉仪雅酷黑 65W" panose="020B0604020202020204" charset="-122"/>
                <a:ea typeface="汉仪雅酷黑 65W" panose="020B0604020202020204" charset="-122"/>
              </a:rPr>
              <a:t>Java Servlet API是一组用于处理客户端与服务器之间请求和响应的Java语言标准API。Java Servlet API由两个软件包组成，一个是对应HTTP的软件包javax.servlet.http，在该软件包中定义了采用HTTP通信的HttpServlet类。另一个软件包则是javax.servlet，其中定义了所有的Servlet类都必须实现或扩展的通用接口和类。</a:t>
            </a:r>
            <a:r>
              <a:rPr lang="zh-CN" altLang="zh-CN" kern="100" dirty="0">
                <a:latin typeface="汉仪雅酷黑 65W" panose="020B0604020202020204" charset="-122"/>
                <a:ea typeface="汉仪雅酷黑 65W" panose="020B0604020202020204" charset="-122"/>
              </a:rPr>
              <a:t>下表列出Servlet框架中包含的类和接口。</a:t>
            </a:r>
            <a:endParaRPr lang="zh-CN" altLang="en-US" dirty="0"/>
          </a:p>
        </p:txBody>
      </p:sp>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pSp>
        <p:nvGrpSpPr>
          <p:cNvPr id="13" name="组合 12"/>
          <p:cNvGrpSpPr/>
          <p:nvPr/>
        </p:nvGrpSpPr>
        <p:grpSpPr>
          <a:xfrm>
            <a:off x="5017770" y="227965"/>
            <a:ext cx="4036695" cy="462915"/>
            <a:chOff x="3716" y="3214"/>
            <a:chExt cx="8453" cy="1345"/>
          </a:xfrm>
        </p:grpSpPr>
        <p:sp>
          <p:nvSpPr>
            <p:cNvPr id="15" name="文本框 14"/>
            <p:cNvSpPr txBox="1"/>
            <p:nvPr>
              <p:custDataLst>
                <p:tags r:id="rId6"/>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7"/>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aphicFrame>
        <p:nvGraphicFramePr>
          <p:cNvPr id="10" name="表格 9"/>
          <p:cNvGraphicFramePr/>
          <p:nvPr>
            <p:custDataLst>
              <p:tags r:id="rId6"/>
            </p:custDataLst>
          </p:nvPr>
        </p:nvGraphicFramePr>
        <p:xfrm>
          <a:off x="808355" y="1426845"/>
          <a:ext cx="7865110" cy="2198370"/>
        </p:xfrm>
        <a:graphic>
          <a:graphicData uri="http://schemas.openxmlformats.org/drawingml/2006/table">
            <a:tbl>
              <a:tblPr/>
              <a:tblGrid>
                <a:gridCol w="1882140"/>
                <a:gridCol w="5982970"/>
              </a:tblGrid>
              <a:tr h="213995">
                <a:tc>
                  <a:txBody>
                    <a:bodyPr/>
                    <a:p>
                      <a:pPr indent="0" algn="ctr">
                        <a:buNone/>
                      </a:pPr>
                      <a:r>
                        <a:rPr lang="en-US" sz="1200" b="1">
                          <a:latin typeface="Times New Roman" panose="02020603050405020304" pitchFamily="18" charset="0"/>
                          <a:cs typeface="Times New Roman" panose="02020603050405020304" pitchFamily="18" charset="0"/>
                        </a:rPr>
                        <a:t>功能</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1">
                          <a:latin typeface="Times New Roman" panose="02020603050405020304" pitchFamily="18" charset="0"/>
                          <a:cs typeface="Times New Roman" panose="02020603050405020304" pitchFamily="18" charset="0"/>
                        </a:rPr>
                        <a:t>类和接口</a:t>
                      </a:r>
                      <a:endParaRPr lang="en-US" altLang="en-US" sz="12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Servlet实现</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javax.servlet.Servlet </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 javax.servlet.SingleThreadModel </a:t>
                      </a:r>
                      <a:r>
                        <a:rPr lang="en-US" sz="1200" b="0">
                          <a:solidFill>
                            <a:schemeClr val="accent5"/>
                          </a:solidFill>
                          <a:latin typeface="Times New Roman" panose="02020603050405020304" pitchFamily="18" charset="0"/>
                          <a:cs typeface="Times New Roman" panose="02020603050405020304" pitchFamily="18" charset="0"/>
                        </a:rPr>
                        <a:t>, </a:t>
                      </a:r>
                      <a:r>
                        <a:rPr lang="en-US" sz="1200" b="0">
                          <a:latin typeface="Times New Roman" panose="02020603050405020304" pitchFamily="18" charset="0"/>
                          <a:cs typeface="Times New Roman" panose="02020603050405020304" pitchFamily="18" charset="0"/>
                        </a:rPr>
                        <a:t>javax.servlet.GenericServlet </a:t>
                      </a:r>
                      <a:r>
                        <a:rPr lang="en-US" sz="1200" b="0">
                          <a:solidFill>
                            <a:schemeClr val="accent5"/>
                          </a:solidFill>
                          <a:latin typeface="Times New Roman" panose="02020603050405020304" pitchFamily="18" charset="0"/>
                          <a:cs typeface="Times New Roman" panose="02020603050405020304" pitchFamily="18" charset="0"/>
                        </a:rPr>
                        <a:t>, </a:t>
                      </a:r>
                      <a:r>
                        <a:rPr lang="en-US" sz="1200" b="0">
                          <a:latin typeface="Times New Roman" panose="02020603050405020304" pitchFamily="18" charset="0"/>
                          <a:cs typeface="Times New Roman" panose="02020603050405020304" pitchFamily="18" charset="0"/>
                        </a:rPr>
                        <a:t>javax.servlet.http.Httpservlet</a:t>
                      </a:r>
                      <a:endParaRPr lang="en-US" sz="1200" b="0">
                        <a:latin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Servlet配置</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javax.servlet.ServletConfig</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Servlet异常</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javax.servlet.ServletException</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javax.servlet.UnavailableException</a:t>
                      </a:r>
                      <a:endParaRPr lang="en-US" sz="1200" b="0">
                        <a:latin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请求和响应</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javax.servlet.ServletRequest</a:t>
                      </a:r>
                      <a:r>
                        <a:rPr lang="en-US" sz="1200" b="0">
                          <a:solidFill>
                            <a:schemeClr val="accent1"/>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javax.servlet.ServletResponse </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 javax.servlet.ServletInputStream</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javax.servlet.ServletOutputStream </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 javax.servlet.http.HttpServletRequest</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javax.servlet.HttpServletResponse</a:t>
                      </a:r>
                      <a:endParaRPr lang="en-US" sz="1200" b="0">
                        <a:latin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04800">
                <a:tc>
                  <a:txBody>
                    <a:bodyPr/>
                    <a:p>
                      <a:pPr indent="0" algn="ctr">
                        <a:buNone/>
                      </a:pPr>
                      <a:r>
                        <a:rPr lang="en-US" sz="1200" b="0">
                          <a:latin typeface="Times New Roman" panose="02020603050405020304" pitchFamily="18" charset="0"/>
                          <a:cs typeface="Times New Roman" panose="02020603050405020304" pitchFamily="18" charset="0"/>
                        </a:rPr>
                        <a:t>会话跟踪</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avax.servlet.http.HttpSession</a:t>
                      </a:r>
                      <a:r>
                        <a:rPr lang="en-US" sz="1200" b="0">
                          <a:solidFill>
                            <a:schemeClr val="accent5"/>
                          </a:solidFill>
                          <a:latin typeface="Times New Roman" panose="02020603050405020304" pitchFamily="18" charset="0"/>
                          <a:cs typeface="Times New Roman" panose="02020603050405020304" pitchFamily="18" charset="0"/>
                        </a:rPr>
                        <a:t>，</a:t>
                      </a:r>
                      <a:r>
                        <a:rPr lang="en-US" sz="1200" b="0">
                          <a:latin typeface="Times New Roman" panose="02020603050405020304" pitchFamily="18" charset="0"/>
                          <a:cs typeface="Times New Roman" panose="02020603050405020304" pitchFamily="18" charset="0"/>
                        </a:rPr>
                        <a:t>javax.servlet.http.HttpSessionBindingListener</a:t>
                      </a:r>
                      <a:r>
                        <a:rPr lang="en-US" sz="1200" b="0">
                          <a:solidFill>
                            <a:schemeClr val="accent5"/>
                          </a:solidFill>
                          <a:latin typeface="Times New Roman" panose="02020603050405020304" pitchFamily="18" charset="0"/>
                          <a:cs typeface="Times New Roman" panose="02020603050405020304" pitchFamily="18" charset="0"/>
                        </a:rPr>
                        <a:t> ,</a:t>
                      </a:r>
                      <a:r>
                        <a:rPr lang="en-US" sz="1200" b="0">
                          <a:latin typeface="Times New Roman" panose="02020603050405020304" pitchFamily="18" charset="0"/>
                          <a:cs typeface="Times New Roman" panose="02020603050405020304" pitchFamily="18" charset="0"/>
                        </a:rPr>
                        <a:t> </a:t>
                      </a:r>
                      <a:endParaRPr lang="en-US" sz="1200" b="0">
                        <a:latin typeface="Times New Roman" panose="02020603050405020304" pitchFamily="18" charset="0"/>
                        <a:cs typeface="Times New Roman" panose="02020603050405020304" pitchFamily="18" charset="0"/>
                      </a:endParaRPr>
                    </a:p>
                    <a:p>
                      <a:pPr indent="0" algn="ctr">
                        <a:buNone/>
                      </a:pPr>
                      <a:r>
                        <a:rPr lang="en-US" sz="1200" b="0">
                          <a:latin typeface="Times New Roman" panose="02020603050405020304" pitchFamily="18" charset="0"/>
                          <a:cs typeface="Times New Roman" panose="02020603050405020304" pitchFamily="18" charset="0"/>
                        </a:rPr>
                        <a:t>javax.servlet.http.HttpSessionBindingEvent</a:t>
                      </a:r>
                      <a:endParaRPr lang="en-US" sz="1200" b="0">
                        <a:latin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Servlet上下文</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javax.servlet.ServletContext</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Servlet协作</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Times New Roman" panose="02020603050405020304" pitchFamily="18" charset="0"/>
                          <a:cs typeface="Times New Roman" panose="02020603050405020304" pitchFamily="18" charset="0"/>
                        </a:rPr>
                        <a:t>javax.servlet.RequestDispatcher</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995">
                <a:tc>
                  <a:txBody>
                    <a:bodyPr/>
                    <a:p>
                      <a:pPr indent="0" algn="ctr">
                        <a:buNone/>
                      </a:pPr>
                      <a:r>
                        <a:rPr lang="en-US" sz="1200" b="0">
                          <a:latin typeface="Times New Roman" panose="02020603050405020304" pitchFamily="18" charset="0"/>
                          <a:cs typeface="Times New Roman" panose="02020603050405020304" pitchFamily="18" charset="0"/>
                        </a:rPr>
                        <a:t>其他</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en-US" sz="1200" b="0">
                          <a:latin typeface="Times New Roman" panose="02020603050405020304" pitchFamily="18" charset="0"/>
                          <a:ea typeface="Times New Roman" panose="02020603050405020304" pitchFamily="18" charset="0"/>
                          <a:cs typeface="Times New Roman" panose="02020603050405020304" pitchFamily="18" charset="0"/>
                        </a:rPr>
                        <a:t>javax.servlet.http.Cookie</a:t>
                      </a:r>
                      <a:r>
                        <a:rPr lang="en-US" sz="1200" b="0">
                          <a:solidFill>
                            <a:schemeClr val="accent5"/>
                          </a:solidFill>
                          <a:latin typeface="Times New Roman" panose="02020603050405020304" pitchFamily="18" charset="0"/>
                          <a:cs typeface="Times New Roman" panose="02020603050405020304" pitchFamily="18" charset="0"/>
                        </a:rPr>
                        <a:t>，</a:t>
                      </a:r>
                      <a:r>
                        <a:rPr lang="en-US" altLang="en-US" sz="1200" b="0">
                          <a:latin typeface="Times New Roman" panose="02020603050405020304" pitchFamily="18" charset="0"/>
                          <a:ea typeface="Times New Roman" panose="02020603050405020304" pitchFamily="18" charset="0"/>
                          <a:cs typeface="Times New Roman" panose="02020603050405020304" pitchFamily="18" charset="0"/>
                        </a:rPr>
                        <a:t>javax.servlet.http.HttpUtils</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文本框 11"/>
          <p:cNvSpPr txBox="1"/>
          <p:nvPr/>
        </p:nvSpPr>
        <p:spPr>
          <a:xfrm>
            <a:off x="3806190" y="1188720"/>
            <a:ext cx="1657350" cy="275590"/>
          </a:xfrm>
          <a:prstGeom prst="rect">
            <a:avLst/>
          </a:prstGeom>
          <a:noFill/>
        </p:spPr>
        <p:txBody>
          <a:bodyPr wrap="square" rtlCol="0">
            <a:spAutoFit/>
          </a:bodyPr>
          <a:p>
            <a:r>
              <a:rPr lang="zh-CN" altLang="en-US" sz="1200"/>
              <a:t>Servlet编程类和接口</a:t>
            </a:r>
            <a:endParaRPr lang="zh-CN" altLang="en-US" sz="1200"/>
          </a:p>
        </p:txBody>
      </p:sp>
      <p:sp>
        <p:nvSpPr>
          <p:cNvPr id="9" name="文本框 8"/>
          <p:cNvSpPr txBox="1"/>
          <p:nvPr>
            <p:custDataLst>
              <p:tags r:id="rId7"/>
            </p:custDataLst>
          </p:nvPr>
        </p:nvSpPr>
        <p:spPr>
          <a:xfrm>
            <a:off x="752475" y="4013835"/>
            <a:ext cx="7740015" cy="1476375"/>
          </a:xfrm>
          <a:prstGeom prst="rect">
            <a:avLst/>
          </a:prstGeom>
          <a:noFill/>
        </p:spPr>
        <p:txBody>
          <a:bodyPr wrap="square" rtlCol="0">
            <a:spAutoFit/>
          </a:bodyPr>
          <a:p>
            <a:r>
              <a:rPr lang="zh-CN" altLang="zh-CN" kern="100" dirty="0">
                <a:latin typeface="汉仪雅酷黑 65W" panose="020B0604020202020204" charset="-122"/>
                <a:ea typeface="汉仪雅酷黑 65W" panose="020B0604020202020204" charset="-122"/>
              </a:rPr>
              <a:t>其中，javax.servlet.Servlet接口是Java Servlet API的核心接口。该接口中定义了与Servlet生命周期相对应的接口方法，如 Servlet加载及初始化阶段时调用的init()方法、用于处理用户请求的service()方法以及Servlet销毁阶段时调用的destroy()方法等。所有的Servlet类都必须通过直接方式或继承实现了Servlet接口的类的方式来实现Servlet接口。</a:t>
            </a:r>
            <a:endParaRPr lang="zh-CN" altLang="zh-CN" kern="100" dirty="0">
              <a:latin typeface="汉仪雅酷黑 65W" panose="020B0604020202020204" charset="-122"/>
              <a:ea typeface="汉仪雅酷黑 65W" panose="020B0604020202020204" charset="-122"/>
            </a:endParaRPr>
          </a:p>
        </p:txBody>
      </p:sp>
      <p:grpSp>
        <p:nvGrpSpPr>
          <p:cNvPr id="13" name="组合 12"/>
          <p:cNvGrpSpPr/>
          <p:nvPr/>
        </p:nvGrpSpPr>
        <p:grpSpPr>
          <a:xfrm>
            <a:off x="5017770" y="227965"/>
            <a:ext cx="4036695" cy="462915"/>
            <a:chOff x="3716" y="3214"/>
            <a:chExt cx="8453" cy="1345"/>
          </a:xfrm>
        </p:grpSpPr>
        <p:sp>
          <p:nvSpPr>
            <p:cNvPr id="15" name="文本框 14"/>
            <p:cNvSpPr txBox="1"/>
            <p:nvPr>
              <p:custDataLst>
                <p:tags r:id="rId8"/>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1"/>
          <a:stretch>
            <a:fillRect/>
          </a:stretch>
        </p:blipFill>
        <p:spPr>
          <a:xfrm>
            <a:off x="-4445" y="0"/>
            <a:ext cx="8107680" cy="584200"/>
          </a:xfrm>
          <a:prstGeom prst="rect">
            <a:avLst/>
          </a:prstGeom>
        </p:spPr>
      </p:pic>
      <p:pic>
        <p:nvPicPr>
          <p:cNvPr id="5" name="图片 4" descr="5"/>
          <p:cNvPicPr>
            <a:picLocks noChangeAspect="1"/>
          </p:cNvPicPr>
          <p:nvPr/>
        </p:nvPicPr>
        <p:blipFill>
          <a:blip r:embed="rId2"/>
          <a:stretch>
            <a:fillRect/>
          </a:stretch>
        </p:blipFill>
        <p:spPr>
          <a:xfrm>
            <a:off x="3091815" y="5311775"/>
            <a:ext cx="6116955" cy="408305"/>
          </a:xfrm>
          <a:prstGeom prst="rect">
            <a:avLst/>
          </a:prstGeom>
        </p:spPr>
      </p:pic>
      <p:sp>
        <p:nvSpPr>
          <p:cNvPr id="11" name="文本框 10"/>
          <p:cNvSpPr txBox="1"/>
          <p:nvPr/>
        </p:nvSpPr>
        <p:spPr>
          <a:xfrm>
            <a:off x="772795" y="1295400"/>
            <a:ext cx="3316605"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11.1.3  Servlet的编写与配置</a:t>
            </a:r>
            <a:endParaRPr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3"/>
            </p:custDataLst>
          </p:nvPr>
        </p:nvPicPr>
        <p:blipFill>
          <a:blip r:embed="rId4"/>
          <a:stretch>
            <a:fillRect/>
          </a:stretch>
        </p:blipFill>
        <p:spPr>
          <a:xfrm>
            <a:off x="144145" y="104140"/>
            <a:ext cx="1975485" cy="494030"/>
          </a:xfrm>
          <a:prstGeom prst="rect">
            <a:avLst/>
          </a:prstGeom>
        </p:spPr>
      </p:pic>
      <p:sp>
        <p:nvSpPr>
          <p:cNvPr id="6" name="文本框 5"/>
          <p:cNvSpPr txBox="1"/>
          <p:nvPr/>
        </p:nvSpPr>
        <p:spPr>
          <a:xfrm>
            <a:off x="689610" y="1680210"/>
            <a:ext cx="7740015" cy="645160"/>
          </a:xfrm>
          <a:prstGeom prst="rect">
            <a:avLst/>
          </a:prstGeom>
          <a:noFill/>
        </p:spPr>
        <p:txBody>
          <a:bodyPr wrap="square" rtlCol="0">
            <a:spAutoFit/>
          </a:bodyPr>
          <a:lstStyle/>
          <a:p>
            <a:r>
              <a:rPr lang="zh-CN" altLang="zh-CN" kern="100" dirty="0">
                <a:latin typeface="汉仪雅酷黑 65W" panose="020B0604020202020204" charset="-122"/>
                <a:ea typeface="汉仪雅酷黑 65W" panose="020B0604020202020204" charset="-122"/>
              </a:rPr>
              <a:t>编写Servlet可以借助集成开发工具或采用纯手工的方式。开发Servlet一般采用继承父类HttpServlet的方式实现。</a:t>
            </a:r>
            <a:endParaRPr lang="zh-CN" altLang="en-US" dirty="0"/>
          </a:p>
        </p:txBody>
      </p:sp>
      <p:sp>
        <p:nvSpPr>
          <p:cNvPr id="7" name="文本框 6"/>
          <p:cNvSpPr txBox="1"/>
          <p:nvPr>
            <p:custDataLst>
              <p:tags r:id="rId5"/>
            </p:custDataLst>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11.1  Servlet技术</a:t>
            </a:r>
            <a:endPar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9" name="文本框 8"/>
          <p:cNvSpPr txBox="1"/>
          <p:nvPr>
            <p:custDataLst>
              <p:tags r:id="rId6"/>
            </p:custDataLst>
          </p:nvPr>
        </p:nvSpPr>
        <p:spPr>
          <a:xfrm>
            <a:off x="734060" y="2312035"/>
            <a:ext cx="7740015" cy="1938020"/>
          </a:xfrm>
          <a:prstGeom prst="rect">
            <a:avLst/>
          </a:prstGeom>
          <a:noFill/>
        </p:spPr>
        <p:txBody>
          <a:bodyPr wrap="square" rtlCol="0">
            <a:spAutoFit/>
          </a:bodyPr>
          <a:p>
            <a:pPr marL="228600" indent="-228600">
              <a:buFont typeface="+mj-lt"/>
              <a:buAutoNum type="alphaLcParenR"/>
            </a:pPr>
            <a:r>
              <a:rPr lang="zh-CN" altLang="zh-CN" sz="1200" kern="100" dirty="0">
                <a:latin typeface="汉仪雅酷黑 65W" panose="020B0604020202020204" charset="-122"/>
                <a:ea typeface="汉仪雅酷黑 65W" panose="020B0604020202020204" charset="-122"/>
              </a:rPr>
              <a:t>Servlet的基本结构：</a:t>
            </a:r>
            <a:endParaRPr lang="zh-CN" altLang="zh-CN" sz="1400" kern="100" dirty="0">
              <a:latin typeface="汉仪雅酷黑 65W" panose="020B0604020202020204" charset="-122"/>
              <a:ea typeface="汉仪雅酷黑 65W" panose="020B0604020202020204" charset="-122"/>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package…;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import…;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public class Servlet </a:t>
            </a:r>
            <a:r>
              <a:rPr lang="zh-CN" altLang="zh-CN" sz="1000" kern="100" dirty="0">
                <a:latin typeface="Times New Roman" panose="02020603050405020304" pitchFamily="18" charset="0"/>
                <a:ea typeface="汉仪雅酷黑 65W" panose="020B0604020202020204" charset="-122"/>
                <a:cs typeface="Times New Roman" panose="02020603050405020304" pitchFamily="18" charset="0"/>
              </a:rPr>
              <a:t>类名称</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extends HeepServlet{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en-US"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public void init(){}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en-US" altLang="zh-CN" sz="1200" kern="100" dirty="0">
                <a:latin typeface="Times New Roman" panose="02020603050405020304" pitchFamily="18" charset="0"/>
                <a:ea typeface="汉仪雅酷黑 65W" panose="020B0604020202020204" charset="-122"/>
                <a:cs typeface="Times New Roman" panose="02020603050405020304" pitchFamily="18" charset="0"/>
              </a:rPr>
              <a:t>    </a:t>
            </a:r>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public void doGet(HttpServletRequest request,HttpServletResponse response){}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public void doPost(HttpServletRequest request,HttpServletResponse response){}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public void service(HttpServletRequest request,HttpServletResponse response){}</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    public void destroy(){}</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a:p>
            <a:pPr lvl="1"/>
            <a:r>
              <a:rPr lang="zh-CN" altLang="zh-CN" sz="1200" kern="100" dirty="0">
                <a:latin typeface="Times New Roman" panose="02020603050405020304" pitchFamily="18" charset="0"/>
                <a:ea typeface="汉仪雅酷黑 65W" panose="020B0604020202020204" charset="-122"/>
                <a:cs typeface="Times New Roman" panose="02020603050405020304" pitchFamily="18" charset="0"/>
              </a:rPr>
              <a:t>}</a:t>
            </a:r>
            <a:endParaRPr lang="zh-CN" altLang="zh-CN" sz="1200" kern="100" dirty="0">
              <a:latin typeface="Times New Roman" panose="02020603050405020304" pitchFamily="18" charset="0"/>
              <a:ea typeface="汉仪雅酷黑 65W" panose="020B0604020202020204" charset="-122"/>
              <a:cs typeface="Times New Roman" panose="02020603050405020304" pitchFamily="18" charset="0"/>
            </a:endParaRPr>
          </a:p>
        </p:txBody>
      </p:sp>
      <p:sp>
        <p:nvSpPr>
          <p:cNvPr id="10" name="文本框 9"/>
          <p:cNvSpPr txBox="1"/>
          <p:nvPr>
            <p:custDataLst>
              <p:tags r:id="rId7"/>
            </p:custDataLst>
          </p:nvPr>
        </p:nvSpPr>
        <p:spPr>
          <a:xfrm>
            <a:off x="817880" y="4182110"/>
            <a:ext cx="7740015" cy="460375"/>
          </a:xfrm>
          <a:prstGeom prst="rect">
            <a:avLst/>
          </a:prstGeom>
          <a:noFill/>
        </p:spPr>
        <p:txBody>
          <a:bodyPr wrap="square" rtlCol="0">
            <a:spAutoFit/>
          </a:bodyPr>
          <a:p>
            <a:r>
              <a:rPr lang="zh-CN" altLang="zh-CN" sz="1200" kern="100" dirty="0">
                <a:latin typeface="宋体" panose="02010600030101010101" pitchFamily="2" charset="-122"/>
                <a:ea typeface="宋体" panose="02010600030101010101" pitchFamily="2" charset="-122"/>
                <a:cs typeface="宋体" panose="02010600030101010101" pitchFamily="2" charset="-122"/>
              </a:rPr>
              <a:t>说明：①Servlet类需要继承类HttpServlet。</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a:p>
            <a:pPr indent="457200"/>
            <a:r>
              <a:rPr lang="zh-CN" altLang="zh-CN" sz="1200" kern="100" dirty="0">
                <a:latin typeface="宋体" panose="02010600030101010101" pitchFamily="2" charset="-122"/>
                <a:ea typeface="宋体" panose="02010600030101010101" pitchFamily="2" charset="-122"/>
                <a:cs typeface="宋体" panose="02010600030101010101" pitchFamily="2" charset="-122"/>
              </a:rPr>
              <a:t>②Servlet的父类HttpServlet中包含以下几个重要的方法，常根据需要重写它们。这几个重要方法是：</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p:cNvSpPr txBox="1"/>
          <p:nvPr>
            <p:custDataLst>
              <p:tags r:id="rId8"/>
            </p:custDataLst>
          </p:nvPr>
        </p:nvSpPr>
        <p:spPr>
          <a:xfrm>
            <a:off x="1461770" y="4537710"/>
            <a:ext cx="7740015" cy="1198880"/>
          </a:xfrm>
          <a:prstGeom prst="rect">
            <a:avLst/>
          </a:prstGeom>
          <a:noFill/>
        </p:spPr>
        <p:txBody>
          <a:bodyPr wrap="square" rtlCol="0">
            <a:spAutoFit/>
          </a:bodyPr>
          <a:p>
            <a:pPr marL="171450" indent="-171450">
              <a:buFont typeface="Arial" panose="020B0604020202020204" pitchFamily="34" charset="0"/>
              <a:buChar char="•"/>
            </a:pPr>
            <a:r>
              <a:rPr lang="zh-CN" altLang="zh-CN" sz="1200" kern="100" dirty="0">
                <a:latin typeface="宋体" panose="02010600030101010101" pitchFamily="2" charset="-122"/>
                <a:ea typeface="宋体" panose="02010600030101010101" pitchFamily="2" charset="-122"/>
                <a:cs typeface="宋体" panose="02010600030101010101" pitchFamily="2" charset="-122"/>
              </a:rPr>
              <a:t>init()：Servlet的初始化方法，当Servlet对象被创建后会执行该方法。</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a:p>
            <a:pPr marL="171450" indent="-171450">
              <a:buFont typeface="Arial" panose="020B0604020202020204" pitchFamily="34" charset="0"/>
              <a:buChar char="•"/>
            </a:pPr>
            <a:r>
              <a:rPr lang="zh-CN" altLang="zh-CN" sz="1200" kern="100" dirty="0">
                <a:latin typeface="宋体" panose="02010600030101010101" pitchFamily="2" charset="-122"/>
                <a:ea typeface="宋体" panose="02010600030101010101" pitchFamily="2" charset="-122"/>
                <a:cs typeface="宋体" panose="02010600030101010101" pitchFamily="2" charset="-122"/>
              </a:rPr>
              <a:t>doGet()：当请求的类型是“get”时，会调用该方法。</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a:p>
            <a:pPr marL="171450" indent="-171450">
              <a:buFont typeface="Arial" panose="020B0604020202020204" pitchFamily="34" charset="0"/>
              <a:buChar char="•"/>
            </a:pPr>
            <a:r>
              <a:rPr lang="zh-CN" altLang="zh-CN" sz="1200" kern="100" dirty="0">
                <a:latin typeface="宋体" panose="02010600030101010101" pitchFamily="2" charset="-122"/>
                <a:ea typeface="宋体" panose="02010600030101010101" pitchFamily="2" charset="-122"/>
                <a:cs typeface="宋体" panose="02010600030101010101" pitchFamily="2" charset="-122"/>
              </a:rPr>
              <a:t>doPost()：当请求类型是“post”时，会调用该方法。</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a:p>
            <a:pPr marL="171450" indent="-171450">
              <a:buFont typeface="Arial" panose="020B0604020202020204" pitchFamily="34" charset="0"/>
              <a:buChar char="•"/>
            </a:pPr>
            <a:r>
              <a:rPr lang="zh-CN" altLang="zh-CN" sz="1200" kern="100" dirty="0">
                <a:latin typeface="宋体" panose="02010600030101010101" pitchFamily="2" charset="-122"/>
                <a:ea typeface="宋体" panose="02010600030101010101" pitchFamily="2" charset="-122"/>
                <a:cs typeface="宋体" panose="02010600030101010101" pitchFamily="2" charset="-122"/>
              </a:rPr>
              <a:t>service()：Servlet处理请求时会自动执行service()方法，该方法根据请求的类型是“GET”还是“POST”，调用doGet()或doPost()方法。因此，在创建Servlet时一般只需要重写doGet()和doPost()方法。</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a:p>
            <a:pPr marL="171450" indent="-171450">
              <a:buFont typeface="Arial" panose="020B0604020202020204" pitchFamily="34" charset="0"/>
              <a:buChar char="•"/>
            </a:pPr>
            <a:r>
              <a:rPr lang="zh-CN" altLang="zh-CN" sz="1200" kern="100" dirty="0">
                <a:latin typeface="宋体" panose="02010600030101010101" pitchFamily="2" charset="-122"/>
                <a:ea typeface="宋体" panose="02010600030101010101" pitchFamily="2" charset="-122"/>
                <a:cs typeface="宋体" panose="02010600030101010101" pitchFamily="2" charset="-122"/>
              </a:rPr>
              <a:t>destroy()：Servlet对象销毁时自动执行。</a:t>
            </a:r>
            <a:endParaRPr lang="zh-CN" altLang="zh-CN" sz="1200" kern="100" dirty="0">
              <a:latin typeface="宋体" panose="02010600030101010101" pitchFamily="2" charset="-122"/>
              <a:ea typeface="宋体" panose="02010600030101010101" pitchFamily="2" charset="-122"/>
              <a:cs typeface="宋体" panose="02010600030101010101" pitchFamily="2" charset="-122"/>
            </a:endParaRPr>
          </a:p>
        </p:txBody>
      </p:sp>
      <p:grpSp>
        <p:nvGrpSpPr>
          <p:cNvPr id="13" name="组合 12"/>
          <p:cNvGrpSpPr/>
          <p:nvPr/>
        </p:nvGrpSpPr>
        <p:grpSpPr>
          <a:xfrm>
            <a:off x="5017770" y="227965"/>
            <a:ext cx="4036695" cy="462915"/>
            <a:chOff x="3716" y="3214"/>
            <a:chExt cx="8453" cy="1345"/>
          </a:xfrm>
        </p:grpSpPr>
        <p:sp>
          <p:nvSpPr>
            <p:cNvPr id="15" name="文本框 14"/>
            <p:cNvSpPr txBox="1"/>
            <p:nvPr>
              <p:custDataLst>
                <p:tags r:id="rId9"/>
              </p:custDataLst>
            </p:nvPr>
          </p:nvSpPr>
          <p:spPr>
            <a:xfrm>
              <a:off x="4002" y="3214"/>
              <a:ext cx="8167" cy="1345"/>
            </a:xfrm>
            <a:prstGeom prst="rect">
              <a:avLst/>
            </a:prstGeom>
            <a:noFill/>
          </p:spPr>
          <p:txBody>
            <a:bodyPr wrap="square" rtlCol="0">
              <a:no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十一章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JSP+Servlet+JavaBeans开发模式</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p:cNvSpPr/>
            <p:nvPr>
              <p:custDataLst>
                <p:tags r:id="rId10"/>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COMMONDATA" val="eyJoZGlkIjoiMDkxZGE1NGE1N2ExYmYyZDVkNTFiOTBmMzcyOTJkMzMifQ=="/>
  <p:tag name="KSO_WPP_MARK_KEY" val="f21fd5cb-2cc2-452d-a0f7-15fbb14bf724"/>
  <p:tag name="commondata" val="eyJoZGlkIjoiZTVhMzQ5MGY0NjQ2NDRkMWM0YmEyZTZmOGY0ZmU1OTMifQ=="/>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TABLE_ENDDRAG_ORIGIN_RECT" val="619*151"/>
  <p:tag name="TABLE_ENDDRAG_RECT" val="81*257*619*151"/>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30283</Words>
  <Application>WPS 演示</Application>
  <PresentationFormat>自定义</PresentationFormat>
  <Paragraphs>1127</Paragraphs>
  <Slides>60</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Arial</vt:lpstr>
      <vt:lpstr>宋体</vt:lpstr>
      <vt:lpstr>Wingdings</vt:lpstr>
      <vt:lpstr>汉仪雅酷黑简</vt:lpstr>
      <vt:lpstr>汉仪雅酷黑 65W</vt:lpstr>
      <vt:lpstr>Wingdings</vt:lpstr>
      <vt:lpstr>汉仪力量黑简</vt:lpstr>
      <vt:lpstr>Times New Roman</vt:lpstr>
      <vt:lpstr>Calibri</vt:lpstr>
      <vt:lpstr>微软雅黑</vt:lpstr>
      <vt:lpstr>Arial Unicode MS</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sunshine</cp:lastModifiedBy>
  <cp:revision>97</cp:revision>
  <dcterms:created xsi:type="dcterms:W3CDTF">2023-05-30T06:12:00Z</dcterms:created>
  <dcterms:modified xsi:type="dcterms:W3CDTF">2023-12-04T07:44:37Z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385D8311474145598CD6F82876D4C8DD_12</vt:lpwstr>
  </property>
  <property fmtid="{D5CDD505-2E9C-101B-9397-08002B2CF9AE}" pid="3" name="KSOProductBuildVer">
    <vt:lpwstr>2052-12.1.0.15990</vt:lpwstr>
  </property>
</Properties>
</file>